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670" r:id="rId2"/>
    <p:sldMasterId id="2147483672" r:id="rId3"/>
    <p:sldMasterId id="2147483677" r:id="rId4"/>
  </p:sldMasterIdLst>
  <p:notesMasterIdLst>
    <p:notesMasterId r:id="rId19"/>
  </p:notesMasterIdLst>
  <p:sldIdLst>
    <p:sldId id="15103" r:id="rId5"/>
    <p:sldId id="15109" r:id="rId6"/>
    <p:sldId id="15108" r:id="rId7"/>
    <p:sldId id="15096" r:id="rId8"/>
    <p:sldId id="15097" r:id="rId9"/>
    <p:sldId id="15107" r:id="rId10"/>
    <p:sldId id="15098" r:id="rId11"/>
    <p:sldId id="15099" r:id="rId12"/>
    <p:sldId id="15100" r:id="rId13"/>
    <p:sldId id="15101" r:id="rId14"/>
    <p:sldId id="15105" r:id="rId15"/>
    <p:sldId id="15104" r:id="rId16"/>
    <p:sldId id="15102" r:id="rId17"/>
    <p:sldId id="15106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96AE"/>
    <a:srgbClr val="064885"/>
    <a:srgbClr val="0595AE"/>
    <a:srgbClr val="E6E6E6"/>
    <a:srgbClr val="001A72"/>
    <a:srgbClr val="057CA1"/>
    <a:srgbClr val="05568F"/>
    <a:srgbClr val="064077"/>
    <a:srgbClr val="0589A8"/>
    <a:srgbClr val="0663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27102A9-8310-4765-A935-A1911B00CA55}" styleName="淡色 1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81" autoAdjust="0"/>
    <p:restoredTop sz="94660"/>
  </p:normalViewPr>
  <p:slideViewPr>
    <p:cSldViewPr snapToGrid="0">
      <p:cViewPr>
        <p:scale>
          <a:sx n="96" d="100"/>
          <a:sy n="96" d="100"/>
        </p:scale>
        <p:origin x="-3264" y="-10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8A22A-E5D9-41D2-96B3-0C305ABBA05F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F95DA-1DED-4351-A436-B02E859C15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342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機密なし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410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77913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</a:t>
            </a:r>
            <a:r>
              <a:rPr kumimoji="1" lang="en-US" altLang="ja-JP" dirty="0"/>
              <a:t>2</a:t>
            </a:r>
            <a:r>
              <a:rPr kumimoji="1" lang="ja-JP" altLang="en-US" dirty="0"/>
              <a:t>行 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="" xmlns:a16="http://schemas.microsoft.com/office/drawing/2014/main" id="{D36865C0-32FD-6041-BDCE-3C31AE2B383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3078" y="1232736"/>
            <a:ext cx="11341554" cy="51716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3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="" xmlns:a16="http://schemas.microsoft.com/office/drawing/2014/main" id="{78E4C2EF-773D-B34F-B303-741257996BEA}"/>
              </a:ext>
            </a:extLst>
          </p:cNvPr>
          <p:cNvSpPr txBox="1"/>
          <p:nvPr userDrawn="1"/>
        </p:nvSpPr>
        <p:spPr>
          <a:xfrm>
            <a:off x="443077" y="306000"/>
            <a:ext cx="113028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000" b="1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="" xmlns:a16="http://schemas.microsoft.com/office/drawing/2014/main" id="{CAA40E23-9A1E-0940-A59B-09CD3AAE87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/>
              <a:t>1</a:t>
            </a:r>
            <a:r>
              <a:rPr kumimoji="1" lang="ja-JP" altLang="en-US"/>
              <a:t>　項目タイトル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24pt</a:t>
            </a:r>
          </a:p>
        </p:txBody>
      </p:sp>
    </p:spTree>
    <p:extLst>
      <p:ext uri="{BB962C8B-B14F-4D97-AF65-F5344CB8AC3E}">
        <p14:creationId xmlns:p14="http://schemas.microsoft.com/office/powerpoint/2010/main" val="15564849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2">
            <a:extLst>
              <a:ext uri="{FF2B5EF4-FFF2-40B4-BE49-F238E27FC236}">
                <a16:creationId xmlns="" xmlns:a16="http://schemas.microsoft.com/office/drawing/2014/main" id="{875E482E-9BA5-584D-A377-01176B0576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2520001"/>
            <a:ext cx="11307323" cy="1655999"/>
          </a:xfrm>
          <a:prstGeom prst="rect">
            <a:avLst/>
          </a:prstGeom>
          <a:noFill/>
        </p:spPr>
        <p:txBody>
          <a:bodyPr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項目タイトル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30pt</a:t>
            </a:r>
            <a:endParaRPr kumimoji="1" lang="ja-JP" altLang="en-US" sz="3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5727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プレースホルダー 2">
            <a:extLst>
              <a:ext uri="{FF2B5EF4-FFF2-40B4-BE49-F238E27FC236}">
                <a16:creationId xmlns="" xmlns:a16="http://schemas.microsoft.com/office/drawing/2014/main" id="{3E2ADED7-0ED2-7C47-B4C0-1E5C776280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07323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1" name="テキスト プレースホルダー 2">
            <a:extLst>
              <a:ext uri="{FF2B5EF4-FFF2-40B4-BE49-F238E27FC236}">
                <a16:creationId xmlns="" xmlns:a16="http://schemas.microsoft.com/office/drawing/2014/main" id="{015466B9-7F06-204A-B53C-64E4557C25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306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023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プレースホルダー 2">
            <a:extLst>
              <a:ext uri="{FF2B5EF4-FFF2-40B4-BE49-F238E27FC236}">
                <a16:creationId xmlns="" xmlns:a16="http://schemas.microsoft.com/office/drawing/2014/main" id="{C9A4CBBA-B6A9-0844-B2B8-6153993E55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40" y="1098000"/>
            <a:ext cx="11307323" cy="530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4" name="テキスト プレースホルダー 2">
            <a:extLst>
              <a:ext uri="{FF2B5EF4-FFF2-40B4-BE49-F238E27FC236}">
                <a16:creationId xmlns="" xmlns:a16="http://schemas.microsoft.com/office/drawing/2014/main" id="{0A92448B-A105-7F45-A55A-04ED997A09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612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2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行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203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関係者外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4" name="テキスト ボックス 3"/>
          <p:cNvSpPr txBox="1"/>
          <p:nvPr userDrawn="1"/>
        </p:nvSpPr>
        <p:spPr>
          <a:xfrm>
            <a:off x="11046532" y="442582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DX</a:t>
            </a:r>
            <a:r>
              <a:rPr kumimoji="1" lang="ja-JP" altLang="en-US" sz="800" b="1" dirty="0">
                <a:solidFill>
                  <a:srgbClr val="FF0000"/>
                </a:solidFill>
              </a:rPr>
              <a:t>戦略センター</a:t>
            </a:r>
            <a:endParaRPr kumimoji="1" lang="en-US" altLang="ja-JP" sz="800" b="1" dirty="0">
              <a:solidFill>
                <a:srgbClr val="FF0000"/>
              </a:solidFill>
            </a:endParaRPr>
          </a:p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DS</a:t>
            </a:r>
            <a:endParaRPr kumimoji="1" lang="ja-JP" altLang="en-US" sz="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34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171" y="0"/>
            <a:ext cx="9140829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70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極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656939" y="730660"/>
            <a:ext cx="130663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年　　月　　日まで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</p:spTree>
    <p:extLst>
      <p:ext uri="{BB962C8B-B14F-4D97-AF65-F5344CB8AC3E}">
        <p14:creationId xmlns:p14="http://schemas.microsoft.com/office/powerpoint/2010/main" val="400703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C9C8F-F77C-491F-AE4D-6217FC084DB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490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最終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641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43077" y="306000"/>
            <a:ext cx="1130289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400" b="1" dirty="0">
              <a:solidFill>
                <a:srgbClr val="00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="" xmlns:a16="http://schemas.microsoft.com/office/drawing/2014/main" id="{8D423200-9DDA-EB45-B4AE-06A422E698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 dirty="0"/>
              <a:t>1</a:t>
            </a:r>
            <a:r>
              <a:rPr kumimoji="1" lang="ja-JP" altLang="en-US" dirty="0"/>
              <a:t>　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28pt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7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442339" y="2303884"/>
            <a:ext cx="11307323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tx2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20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626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41555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351353"/>
          </a:xfrm>
          <a:prstGeom prst="rect">
            <a:avLst/>
          </a:prstGeom>
        </p:spPr>
        <p:txBody>
          <a:bodyPr/>
          <a:lstStyle>
            <a:lvl1pPr indent="0">
              <a:spcBef>
                <a:spcPts val="0"/>
              </a:spcBef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メイリオ</a:t>
            </a:r>
            <a:r>
              <a:rPr kumimoji="1" lang="en-US" altLang="ja-JP" dirty="0"/>
              <a:t>24pt</a:t>
            </a:r>
            <a:endParaRPr kumimoji="1" lang="ja-JP" altLang="en-US" dirty="0"/>
          </a:p>
        </p:txBody>
      </p:sp>
      <p:sp>
        <p:nvSpPr>
          <p:cNvPr id="8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20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2.xml"/><Relationship Id="rId3" Type="http://schemas.openxmlformats.org/officeDocument/2006/relationships/image" Target="../media/image6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theme" Target="../theme/theme3.xml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theme" Target="../theme/theme4.xml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" y="0"/>
            <a:ext cx="12190839" cy="6858000"/>
          </a:xfrm>
          <a:prstGeom prst="rect">
            <a:avLst/>
          </a:prstGeom>
        </p:spPr>
      </p:pic>
      <p:sp>
        <p:nvSpPr>
          <p:cNvPr id="23" name="コンテンツ プレースホルダー 6">
            <a:extLst>
              <a:ext uri="{FF2B5EF4-FFF2-40B4-BE49-F238E27FC236}">
                <a16:creationId xmlns=""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8020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7689600" y="6671691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E5CE2423-1C35-4C12-BAEC-CBD3693D0CE2}" type="datetimeFigureOut">
              <a:rPr kumimoji="1" lang="ja-JP" altLang="en-US" smtClean="0"/>
              <a:t>24/03/10</a:t>
            </a:fld>
            <a:endParaRPr kumimoji="1"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=""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=""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4" name="正方形/長方形 83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7" name="正方形/長方形 8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8" name="正方形/長方形 87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398215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正方形/長方形 5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=""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4" name="正方形/長方形 63">
            <a:extLst>
              <a:ext uri="{FF2B5EF4-FFF2-40B4-BE49-F238E27FC236}">
                <a16:creationId xmlns=""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0" name="正方形/長方形 6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4" name="正方形/長方形 73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正方形/長方形 7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  <p:pic>
        <p:nvPicPr>
          <p:cNvPr id="28" name="図 2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" y="0"/>
            <a:ext cx="12190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6818"/>
            <a:ext cx="12192000" cy="261182"/>
          </a:xfrm>
          <a:prstGeom prst="rect">
            <a:avLst/>
          </a:prstGeom>
        </p:spPr>
      </p:pic>
      <p:sp>
        <p:nvSpPr>
          <p:cNvPr id="23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962400" y="6668516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24" name="コンテンツ プレースホルダー 6">
            <a:extLst>
              <a:ext uri="{FF2B5EF4-FFF2-40B4-BE49-F238E27FC236}">
                <a16:creationId xmlns=""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0928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スライド番号プレースホルダー 1"/>
          <p:cNvSpPr txBox="1">
            <a:spLocks/>
          </p:cNvSpPr>
          <p:nvPr/>
        </p:nvSpPr>
        <p:spPr>
          <a:xfrm>
            <a:off x="11131200" y="6645303"/>
            <a:ext cx="809560" cy="173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lang="ja-JP" altLang="en-US" sz="1300" kern="120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D8002-315A-4F99-B394-092101E2DCBD}" type="slidenum">
              <a:rPr lang="en-US" altLang="ja-JP" smtClean="0"/>
              <a:pPr/>
              <a:t>‹#›</a:t>
            </a:fld>
            <a:r>
              <a:rPr lang="en-US" altLang="ja-JP" dirty="0"/>
              <a:t>/*0</a:t>
            </a:r>
            <a:endParaRPr lang="en-US" dirty="0"/>
          </a:p>
        </p:txBody>
      </p:sp>
      <p:sp>
        <p:nvSpPr>
          <p:cNvPr id="67" name="正方形/長方形 6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=""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=""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5" name="正方形/長方形 8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6" name="正方形/長方形 85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9" name="正方形/長方形 88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90" name="正方形/長方形 89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812495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8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936000" marR="0" indent="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»"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="" xmlns:a16="http://schemas.microsoft.com/office/drawing/2014/main" id="{1AE3FCF5-2596-A246-B660-4FEF458907DD}"/>
              </a:ext>
            </a:extLst>
          </p:cNvPr>
          <p:cNvPicPr>
            <a:picLocks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53292" y="6601968"/>
            <a:ext cx="11738708" cy="256032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 userDrawn="1"/>
        </p:nvSpPr>
        <p:spPr>
          <a:xfrm>
            <a:off x="4873846" y="6696000"/>
            <a:ext cx="1063385" cy="108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en-US" altLang="ja-JP" sz="700" b="1" dirty="0">
                <a:solidFill>
                  <a:schemeClr val="bg1"/>
                </a:solidFill>
              </a:rPr>
              <a:t>DS</a:t>
            </a:r>
            <a:r>
              <a:rPr kumimoji="1" lang="ja-JP" altLang="en-US" sz="700" b="1" dirty="0">
                <a:solidFill>
                  <a:schemeClr val="bg1"/>
                </a:solidFill>
              </a:rPr>
              <a:t>部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="" xmlns:a16="http://schemas.microsoft.com/office/drawing/2014/main" id="{37DD5FFD-127C-DD47-9BF7-CB6A75491278}"/>
              </a:ext>
            </a:extLst>
          </p:cNvPr>
          <p:cNvSpPr txBox="1"/>
          <p:nvPr userDrawn="1"/>
        </p:nvSpPr>
        <p:spPr>
          <a:xfrm>
            <a:off x="11569100" y="6612745"/>
            <a:ext cx="527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DD04DF85-ADCB-4E8A-A23F-C9CEF091EC87}" type="slidenum">
              <a:rPr lang="ja-JP" altLang="en-US" sz="1000" smtClean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  <a:cs typeface="Segoe UI" panose="020B0502040204020203" pitchFamily="34" charset="0"/>
              </a:rPr>
              <a:pPr algn="r"/>
              <a:t>‹#›</a:t>
            </a:fld>
            <a:r>
              <a:rPr lang="en-US" altLang="ja-JP" sz="1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/00</a:t>
            </a:r>
            <a:endParaRPr lang="ja-JP" altLang="en-US" sz="10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コンテンツ プレースホルダー 6">
            <a:extLst>
              <a:ext uri="{FF2B5EF4-FFF2-40B4-BE49-F238E27FC236}">
                <a16:creationId xmlns="" xmlns:a16="http://schemas.microsoft.com/office/drawing/2014/main" id="{E47FB8F7-E074-7A44-87D1-3AC4F6A817DA}"/>
              </a:ext>
            </a:extLst>
          </p:cNvPr>
          <p:cNvSpPr txBox="1">
            <a:spLocks/>
          </p:cNvSpPr>
          <p:nvPr userDrawn="1"/>
        </p:nvSpPr>
        <p:spPr>
          <a:xfrm>
            <a:off x="7443692" y="6681600"/>
            <a:ext cx="3987692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Jan. 0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</a:t>
            </a: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2021 / © AISIN CORPORATION All Rights Reserved.</a:t>
            </a:r>
            <a:endParaRPr lang="ja-JP" altLang="en-US" sz="7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1085090" y="527"/>
            <a:ext cx="542545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9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2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="" xmlns:a16="http://schemas.microsoft.com/office/drawing/2014/main" id="{726849EE-6865-1F4E-B2B0-B61D15B6EC0D}"/>
              </a:ext>
            </a:extLst>
          </p:cNvPr>
          <p:cNvSpPr/>
          <p:nvPr userDrawn="1"/>
        </p:nvSpPr>
        <p:spPr>
          <a:xfrm>
            <a:off x="-1085090" y="549207"/>
            <a:ext cx="542545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4920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42" name="正方形/長方形 41">
            <a:extLst>
              <a:ext uri="{FF2B5EF4-FFF2-40B4-BE49-F238E27FC236}">
                <a16:creationId xmlns="" xmlns:a16="http://schemas.microsoft.com/office/drawing/2014/main" id="{48C117A6-C546-0C42-99EF-0376AB21CB8A}"/>
              </a:ext>
            </a:extLst>
          </p:cNvPr>
          <p:cNvSpPr/>
          <p:nvPr userDrawn="1"/>
        </p:nvSpPr>
        <p:spPr>
          <a:xfrm>
            <a:off x="-1085090" y="1097887"/>
            <a:ext cx="542545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09788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="" xmlns:a16="http://schemas.microsoft.com/office/drawing/2014/main" id="{DC31C3B1-5ED5-CC45-8D42-9AC157BF190D}"/>
              </a:ext>
            </a:extLst>
          </p:cNvPr>
          <p:cNvSpPr/>
          <p:nvPr userDrawn="1"/>
        </p:nvSpPr>
        <p:spPr>
          <a:xfrm>
            <a:off x="-1085090" y="1646567"/>
            <a:ext cx="542545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64656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861363"/>
            <a:ext cx="542545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60" y="3861363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52004" y="3308012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49" name="正方形/長方形 48">
            <a:extLst>
              <a:ext uri="{FF2B5EF4-FFF2-40B4-BE49-F238E27FC236}">
                <a16:creationId xmlns=""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308012"/>
            <a:ext cx="542545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201310"/>
            <a:ext cx="542545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201310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=""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754661"/>
            <a:ext cx="542545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=""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754661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</p:spTree>
    <p:extLst>
      <p:ext uri="{BB962C8B-B14F-4D97-AF65-F5344CB8AC3E}">
        <p14:creationId xmlns:p14="http://schemas.microsoft.com/office/powerpoint/2010/main" val="163855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hf sldNum="0"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2C60BB09-18CC-4743-B6F3-A66BABC7533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ja-JP" altLang="en-US" dirty="0"/>
              <a:t>・前回の振り返り</a:t>
            </a:r>
            <a:endParaRPr kumimoji="1" lang="en-US" altLang="ja-JP" dirty="0"/>
          </a:p>
          <a:p>
            <a:r>
              <a:rPr lang="ja-JP" altLang="en-US" dirty="0"/>
              <a:t>　・○○</a:t>
            </a:r>
            <a:endParaRPr lang="en-US" altLang="ja-JP" dirty="0"/>
          </a:p>
          <a:p>
            <a:r>
              <a:rPr kumimoji="1" lang="ja-JP" altLang="en-US" dirty="0"/>
              <a:t>・こういう話でいきます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D12C4A52-1444-4276-9A9E-F3B475A8F4A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en-US" dirty="0"/>
              <a:t>議題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84668FF7-862C-4C52-83CC-EB03E8EEEF4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994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AF57BF3A-454B-487B-BF12-445D0C5D474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47398596-E68C-4618-8E98-728293DBCF8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en-US" dirty="0"/>
              <a:t>本日の内容：要因の洗い出し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3A64C6FF-7670-41FC-B100-504E7480C008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5" name="正方形/長方形 4">
            <a:extLst>
              <a:ext uri="{FF2B5EF4-FFF2-40B4-BE49-F238E27FC236}">
                <a16:creationId xmlns="" xmlns:a16="http://schemas.microsoft.com/office/drawing/2014/main" id="{C0C6C3FF-1512-4AEE-BB0C-73766BC9E4F5}"/>
              </a:ext>
            </a:extLst>
          </p:cNvPr>
          <p:cNvSpPr/>
          <p:nvPr/>
        </p:nvSpPr>
        <p:spPr>
          <a:xfrm>
            <a:off x="2764417" y="1682901"/>
            <a:ext cx="6317938" cy="34921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before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2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CC2FDDB7-646B-4A63-B2D3-D74B2582807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1ACAEBD8-0C70-4367-A1CD-CB73D82CE99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次回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BB621453-55A5-4AF4-861A-315FCFADE4F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="" xmlns:a16="http://schemas.microsoft.com/office/drawing/2014/main" id="{4E8C7D18-250B-4628-A780-43A0B5BF2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929" y="974163"/>
            <a:ext cx="10314609" cy="5224066"/>
          </a:xfrm>
          <a:prstGeom prst="rect">
            <a:avLst/>
          </a:prstGeom>
        </p:spPr>
      </p:pic>
      <p:sp>
        <p:nvSpPr>
          <p:cNvPr id="7" name="AutoShape 2" descr="画像">
            <a:extLst>
              <a:ext uri="{FF2B5EF4-FFF2-40B4-BE49-F238E27FC236}">
                <a16:creationId xmlns="" xmlns:a16="http://schemas.microsoft.com/office/drawing/2014/main" id="{66018ADE-EDF9-4371-A21F-B0607DD0AB5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8" name="AutoShape 4" descr="画像">
            <a:extLst>
              <a:ext uri="{FF2B5EF4-FFF2-40B4-BE49-F238E27FC236}">
                <a16:creationId xmlns="" xmlns:a16="http://schemas.microsoft.com/office/drawing/2014/main" id="{C02EF386-1E0F-43E3-B2A3-2B56AC47E6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="" xmlns:a16="http://schemas.microsoft.com/office/drawing/2014/main" id="{468DBB23-02D9-4CD5-BABF-B88D37A8A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168"/>
            <a:ext cx="12192000" cy="647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244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8607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F667E520-207F-4737-8E42-5FF73CD65C3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="" xmlns:a16="http://schemas.microsoft.com/office/drawing/2014/main" id="{9B09D5C9-B315-426F-9A5D-5CB818CAC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651" y="2693614"/>
            <a:ext cx="10298749" cy="3082242"/>
          </a:xfrm>
          <a:prstGeom prst="rect">
            <a:avLst/>
          </a:prstGeom>
        </p:spPr>
      </p:pic>
      <p:sp>
        <p:nvSpPr>
          <p:cNvPr id="6" name="吹き出し: 角を丸めた四角形 5">
            <a:extLst>
              <a:ext uri="{FF2B5EF4-FFF2-40B4-BE49-F238E27FC236}">
                <a16:creationId xmlns="" xmlns:a16="http://schemas.microsoft.com/office/drawing/2014/main" id="{C244578C-3E68-407A-86A7-4E6B414E8C43}"/>
              </a:ext>
            </a:extLst>
          </p:cNvPr>
          <p:cNvSpPr/>
          <p:nvPr/>
        </p:nvSpPr>
        <p:spPr>
          <a:xfrm>
            <a:off x="6360517" y="2607774"/>
            <a:ext cx="1063443" cy="612648"/>
          </a:xfrm>
          <a:prstGeom prst="wedgeRoundRectCallout">
            <a:avLst>
              <a:gd name="adj1" fmla="val -13636"/>
              <a:gd name="adj2" fmla="val 203206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必要数</a:t>
            </a:r>
          </a:p>
        </p:txBody>
      </p:sp>
      <p:sp>
        <p:nvSpPr>
          <p:cNvPr id="8" name="吹き出し: 角を丸めた四角形 7">
            <a:extLst>
              <a:ext uri="{FF2B5EF4-FFF2-40B4-BE49-F238E27FC236}">
                <a16:creationId xmlns="" xmlns:a16="http://schemas.microsoft.com/office/drawing/2014/main" id="{630687DC-4A07-480A-B4DB-D3E1F4B0C46E}"/>
              </a:ext>
            </a:extLst>
          </p:cNvPr>
          <p:cNvSpPr/>
          <p:nvPr/>
        </p:nvSpPr>
        <p:spPr>
          <a:xfrm>
            <a:off x="7540105" y="2607774"/>
            <a:ext cx="1063443" cy="612648"/>
          </a:xfrm>
          <a:prstGeom prst="wedgeRoundRectCallout">
            <a:avLst>
              <a:gd name="adj1" fmla="val -65151"/>
              <a:gd name="adj2" fmla="val 136796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計算</a:t>
            </a:r>
            <a:r>
              <a:rPr kumimoji="1" lang="ja-JP" altLang="en-US" dirty="0"/>
              <a:t>数</a:t>
            </a:r>
          </a:p>
        </p:txBody>
      </p:sp>
    </p:spTree>
    <p:extLst>
      <p:ext uri="{BB962C8B-B14F-4D97-AF65-F5344CB8AC3E}">
        <p14:creationId xmlns:p14="http://schemas.microsoft.com/office/powerpoint/2010/main" val="4010845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63EE74B8-8397-4BB4-A557-851E3C16BC7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2FE5080C-981A-4432-9837-256E961A292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kumimoji="1" lang="en-US" altLang="ja-JP" dirty="0" err="1"/>
              <a:t>Ssh</a:t>
            </a:r>
            <a:r>
              <a:rPr kumimoji="1" lang="en-US" altLang="ja-JP" dirty="0"/>
              <a:t> </a:t>
            </a:r>
            <a:r>
              <a:rPr kumimoji="1" lang="en-US" altLang="ja-JP" dirty="0" err="1"/>
              <a:t>icl</a:t>
            </a:r>
            <a:r>
              <a:rPr kumimoji="1" lang="en-US" altLang="ja-JP" dirty="0"/>
              <a:t> -</a:t>
            </a:r>
            <a:r>
              <a:rPr kumimoji="1" lang="en-US" altLang="ja-JP" dirty="0" err="1"/>
              <a:t>fn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="" xmlns:a16="http://schemas.microsoft.com/office/drawing/2014/main" id="{7833176C-CE07-4AB6-B521-29E5EB6B8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964" y="1427287"/>
            <a:ext cx="8344329" cy="512471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="" xmlns:a16="http://schemas.microsoft.com/office/drawing/2014/main" id="{516164DD-B4DF-4649-AC6F-54CE98607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2337" y="1403372"/>
            <a:ext cx="8427857" cy="515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35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91184"/>
              </p:ext>
            </p:extLst>
          </p:nvPr>
        </p:nvGraphicFramePr>
        <p:xfrm>
          <a:off x="437625" y="1865402"/>
          <a:ext cx="11362472" cy="4503530"/>
        </p:xfrm>
        <a:graphic>
          <a:graphicData uri="http://schemas.openxmlformats.org/drawingml/2006/table">
            <a:tbl>
              <a:tblPr/>
              <a:tblGrid>
                <a:gridCol w="1119372"/>
                <a:gridCol w="1687496"/>
                <a:gridCol w="2165619"/>
                <a:gridCol w="2171245"/>
                <a:gridCol w="2171245"/>
                <a:gridCol w="2047495"/>
              </a:tblGrid>
              <a:tr h="197415">
                <a:tc>
                  <a:txBody>
                    <a:bodyPr/>
                    <a:lstStyle/>
                    <a:p>
                      <a:pPr algn="ctr" fontAlgn="ctr"/>
                      <a:endParaRPr lang="ja-JP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HT" sz="1000" b="0" i="0" u="none" strike="noStrike">
                          <a:solidFill>
                            <a:srgbClr val="000000"/>
                          </a:solidFill>
                          <a:effectLst/>
                          <a:latin typeface="ＭＳ Ｐゴシック"/>
                        </a:rPr>
                        <a:t>✔</a:t>
                      </a:r>
                      <a:r>
                        <a:rPr lang="zh-CHT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Lucida Grande"/>
                        </a:rPr>
                        <a:t>︎</a:t>
                      </a:r>
                      <a:r>
                        <a:rPr lang="zh-CHT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ＭＳ Ｐゴシック"/>
                        </a:rPr>
                        <a:t>完了</a:t>
                      </a:r>
                      <a:endParaRPr lang="zh-CHT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●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取り組み中</a:t>
                      </a: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000" b="0" i="0" u="none" strike="noStrike">
                          <a:solidFill>
                            <a:srgbClr val="FF0000"/>
                          </a:solidFill>
                          <a:effectLst/>
                          <a:latin typeface="游ゴシック"/>
                        </a:rPr>
                        <a:t>★</a:t>
                      </a:r>
                      <a:r>
                        <a:rPr lang="ja-JP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游ゴシック"/>
                        </a:rPr>
                        <a:t>これから取り組む</a:t>
                      </a: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0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870">
                <a:tc>
                  <a:txBody>
                    <a:bodyPr/>
                    <a:lstStyle/>
                    <a:p>
                      <a:pPr algn="l" fontAlgn="ctr"/>
                      <a:endParaRPr lang="ja-JP" altLang="en-US" sz="13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ja-JP" altLang="en-US" sz="1300" b="1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STEP1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STEP2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STEP3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STEP4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</a:tr>
              <a:tr h="260870">
                <a:tc>
                  <a:txBody>
                    <a:bodyPr/>
                    <a:lstStyle/>
                    <a:p>
                      <a:pPr algn="l" fontAlgn="ctr"/>
                      <a:endParaRPr lang="ja-JP" altLang="en-US" sz="500" b="0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1000" b="1" i="0" u="none" strike="noStrike">
                        <a:solidFill>
                          <a:srgbClr val="000000"/>
                        </a:solidFill>
                        <a:effectLst/>
                        <a:latin typeface="游ゴシック"/>
                      </a:endParaRPr>
                    </a:p>
                  </a:txBody>
                  <a:tcPr marL="6189" marR="6189" marT="6189" marB="0" anchor="ctr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現状の見える化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問題の見える化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原因の見える化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対策の見える化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</a:tr>
              <a:tr h="53584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実現したいこと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在庫変動を確認できる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在庫異常を検知できる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在庫異常の原因の整理できる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在庫異常に対する対策を決定できる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1740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現状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MotionBoard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が存在し、日々の在庫変動を確認できている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基準が明確になっていないため、何が異常かの判断が難しい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色んな要因が関係しているため、異常の原因を絞り込むことが難しい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異常の原因が分からないため対策を検討できていない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34548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今までの取り組み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MotionBoard導入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不等ピッチなどを考慮した基準案を検討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4876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今後の進め方（案）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ー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①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：基準案を基にした正常異常の確認</a:t>
                      </a:r>
                      <a:b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</a:br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②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</a:t>
                      </a:r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①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の結果を踏まえて基準の修正検討</a:t>
                      </a:r>
                      <a:b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</a:br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③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：基準を基にした異常の見える化を実現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①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：要因候補の洗い出し</a:t>
                      </a:r>
                      <a:b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</a:br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②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：データを基にした原因の見える化を実現</a:t>
                      </a:r>
                      <a:b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</a:br>
                      <a:r>
                        <a:rPr lang="en-US" altLang="ja-JP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③</a:t>
                      </a:r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：詳細な原因追求は人手で調査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異常の原因を整理し対策方法を検討する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087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ツール機能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在庫の可視化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087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異常の検知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087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原因の推定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60870">
                <a:tc v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改善条件の提示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　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游ゴシック"/>
                        </a:rPr>
                        <a:t>○</a:t>
                      </a:r>
                    </a:p>
                  </a:txBody>
                  <a:tcPr marL="6189" marR="6189" marT="618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1293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63C2A362-C761-4AE0-BD07-D2726DAA804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82719223-182B-4F90-A4BD-35F62DAC154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4B650962-F596-4855-BF9D-DBB165A1365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5" name="スライド番号プレースホルダー 2">
            <a:extLst>
              <a:ext uri="{FF2B5EF4-FFF2-40B4-BE49-F238E27FC236}">
                <a16:creationId xmlns="" xmlns:a16="http://schemas.microsoft.com/office/drawing/2014/main" id="{00C08234-FD9A-4D65-AF09-772B9E9B1554}"/>
              </a:ext>
            </a:extLst>
          </p:cNvPr>
          <p:cNvSpPr txBox="1">
            <a:spLocks/>
          </p:cNvSpPr>
          <p:nvPr/>
        </p:nvSpPr>
        <p:spPr>
          <a:xfrm>
            <a:off x="9147241" y="632408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D9174BD-B202-D24A-801C-5BEC15A876C3}" type="slidenum">
              <a:rPr lang="ja-JP" altLang="en-US" smtClean="0"/>
              <a:pPr/>
              <a:t>3</a:t>
            </a:fld>
            <a:endParaRPr lang="ja-JP" altLang="en-US"/>
          </a:p>
        </p:txBody>
      </p:sp>
      <p:sp>
        <p:nvSpPr>
          <p:cNvPr id="6" name="矢印: 五方向 5">
            <a:extLst>
              <a:ext uri="{FF2B5EF4-FFF2-40B4-BE49-F238E27FC236}">
                <a16:creationId xmlns="" xmlns:a16="http://schemas.microsoft.com/office/drawing/2014/main" id="{64F7B322-A26C-40D9-8BC9-39AAE0614FF2}"/>
              </a:ext>
            </a:extLst>
          </p:cNvPr>
          <p:cNvSpPr/>
          <p:nvPr/>
        </p:nvSpPr>
        <p:spPr>
          <a:xfrm>
            <a:off x="2460525" y="1775359"/>
            <a:ext cx="2340000" cy="43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結果の見える化</a:t>
            </a:r>
          </a:p>
        </p:txBody>
      </p:sp>
      <p:sp>
        <p:nvSpPr>
          <p:cNvPr id="7" name="矢印: 五方向 6">
            <a:extLst>
              <a:ext uri="{FF2B5EF4-FFF2-40B4-BE49-F238E27FC236}">
                <a16:creationId xmlns="" xmlns:a16="http://schemas.microsoft.com/office/drawing/2014/main" id="{5BAD0DC2-36D4-436F-96CB-322A463C49F5}"/>
              </a:ext>
            </a:extLst>
          </p:cNvPr>
          <p:cNvSpPr/>
          <p:nvPr/>
        </p:nvSpPr>
        <p:spPr>
          <a:xfrm>
            <a:off x="4800525" y="1775359"/>
            <a:ext cx="2340000" cy="43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原因の見える化</a:t>
            </a:r>
            <a:endParaRPr kumimoji="1" lang="ja-JP" altLang="en-US" dirty="0"/>
          </a:p>
        </p:txBody>
      </p:sp>
      <p:sp>
        <p:nvSpPr>
          <p:cNvPr id="8" name="矢印: 五方向 7">
            <a:extLst>
              <a:ext uri="{FF2B5EF4-FFF2-40B4-BE49-F238E27FC236}">
                <a16:creationId xmlns="" xmlns:a16="http://schemas.microsoft.com/office/drawing/2014/main" id="{ADE53832-469B-4EDB-B66B-571F889031D2}"/>
              </a:ext>
            </a:extLst>
          </p:cNvPr>
          <p:cNvSpPr/>
          <p:nvPr/>
        </p:nvSpPr>
        <p:spPr>
          <a:xfrm>
            <a:off x="7140525" y="1775359"/>
            <a:ext cx="2340000" cy="43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対策の見える化</a:t>
            </a:r>
            <a:endParaRPr kumimoji="1" lang="ja-JP" altLang="en-US" dirty="0"/>
          </a:p>
        </p:txBody>
      </p:sp>
      <p:sp>
        <p:nvSpPr>
          <p:cNvPr id="9" name="矢印: 五方向 8">
            <a:extLst>
              <a:ext uri="{FF2B5EF4-FFF2-40B4-BE49-F238E27FC236}">
                <a16:creationId xmlns="" xmlns:a16="http://schemas.microsoft.com/office/drawing/2014/main" id="{08B8C8C9-2BB3-4A29-8F00-A4DAC6AF5E05}"/>
              </a:ext>
            </a:extLst>
          </p:cNvPr>
          <p:cNvSpPr/>
          <p:nvPr/>
        </p:nvSpPr>
        <p:spPr>
          <a:xfrm>
            <a:off x="9480525" y="1775359"/>
            <a:ext cx="2340000" cy="432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自動管理</a:t>
            </a:r>
            <a:endParaRPr kumimoji="1" lang="ja-JP" altLang="en-US" dirty="0"/>
          </a:p>
        </p:txBody>
      </p:sp>
      <p:sp>
        <p:nvSpPr>
          <p:cNvPr id="10" name="正方形/長方形 9">
            <a:extLst>
              <a:ext uri="{FF2B5EF4-FFF2-40B4-BE49-F238E27FC236}">
                <a16:creationId xmlns="" xmlns:a16="http://schemas.microsoft.com/office/drawing/2014/main" id="{B0D59C7D-DE7D-4F93-83FB-1D7D580D8D6F}"/>
              </a:ext>
            </a:extLst>
          </p:cNvPr>
          <p:cNvSpPr/>
          <p:nvPr/>
        </p:nvSpPr>
        <p:spPr>
          <a:xfrm>
            <a:off x="371475" y="2391301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/>
              <a:t>内容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="" xmlns:a16="http://schemas.microsoft.com/office/drawing/2014/main" id="{34239788-E394-44DD-906E-5B27DFA52A31}"/>
              </a:ext>
            </a:extLst>
          </p:cNvPr>
          <p:cNvSpPr/>
          <p:nvPr/>
        </p:nvSpPr>
        <p:spPr>
          <a:xfrm>
            <a:off x="371475" y="3481682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Lv1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="" xmlns:a16="http://schemas.microsoft.com/office/drawing/2014/main" id="{154681F1-28F0-4A36-92A2-6F96580BB24F}"/>
              </a:ext>
            </a:extLst>
          </p:cNvPr>
          <p:cNvSpPr/>
          <p:nvPr/>
        </p:nvSpPr>
        <p:spPr>
          <a:xfrm>
            <a:off x="371475" y="4572063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Lv2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="" xmlns:a16="http://schemas.microsoft.com/office/drawing/2014/main" id="{670D3D49-29EF-4309-8627-7CA3A440B993}"/>
              </a:ext>
            </a:extLst>
          </p:cNvPr>
          <p:cNvSpPr/>
          <p:nvPr/>
        </p:nvSpPr>
        <p:spPr>
          <a:xfrm>
            <a:off x="371475" y="5662445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Lv3</a:t>
            </a:r>
            <a:endParaRPr kumimoji="1" lang="ja-JP" altLang="en-US" sz="1400" dirty="0"/>
          </a:p>
        </p:txBody>
      </p:sp>
      <p:sp>
        <p:nvSpPr>
          <p:cNvPr id="14" name="正方形/長方形 13">
            <a:extLst>
              <a:ext uri="{FF2B5EF4-FFF2-40B4-BE49-F238E27FC236}">
                <a16:creationId xmlns="" xmlns:a16="http://schemas.microsoft.com/office/drawing/2014/main" id="{A5C93681-978B-491A-8A37-A66CBF4F9EB6}"/>
              </a:ext>
            </a:extLst>
          </p:cNvPr>
          <p:cNvSpPr/>
          <p:nvPr/>
        </p:nvSpPr>
        <p:spPr>
          <a:xfrm>
            <a:off x="2460525" y="2391301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紙図面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クレイモデル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実車テスト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="" xmlns:a16="http://schemas.microsoft.com/office/drawing/2014/main" id="{72BDA3F0-2E9B-4C60-AEC8-340643D3AA0C}"/>
              </a:ext>
            </a:extLst>
          </p:cNvPr>
          <p:cNvSpPr/>
          <p:nvPr/>
        </p:nvSpPr>
        <p:spPr>
          <a:xfrm>
            <a:off x="2460525" y="3481682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ja-JP" sz="1400" dirty="0">
                <a:solidFill>
                  <a:schemeClr val="tx1"/>
                </a:solidFill>
              </a:rPr>
              <a:t>CAD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9EE9CB2B-B7AE-47D3-BB12-4C0F25FC821A}"/>
              </a:ext>
            </a:extLst>
          </p:cNvPr>
          <p:cNvSpPr/>
          <p:nvPr/>
        </p:nvSpPr>
        <p:spPr>
          <a:xfrm>
            <a:off x="2460525" y="4572063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モデルベース開発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シミュレーション</a:t>
            </a:r>
            <a:r>
              <a:rPr lang="en-US" altLang="ja-JP" sz="1400" dirty="0">
                <a:solidFill>
                  <a:schemeClr val="tx1"/>
                </a:solidFill>
              </a:rPr>
              <a:t/>
            </a:r>
            <a:br>
              <a:rPr lang="en-US" altLang="ja-JP" sz="1400" dirty="0">
                <a:solidFill>
                  <a:schemeClr val="tx1"/>
                </a:solidFill>
              </a:rPr>
            </a:br>
            <a:r>
              <a:rPr lang="ja-JP" altLang="en-US" sz="1400" dirty="0">
                <a:solidFill>
                  <a:schemeClr val="tx1"/>
                </a:solidFill>
              </a:rPr>
              <a:t>（</a:t>
            </a:r>
            <a:r>
              <a:rPr lang="en-US" altLang="ja-JP" sz="1400" dirty="0">
                <a:solidFill>
                  <a:schemeClr val="tx1"/>
                </a:solidFill>
              </a:rPr>
              <a:t>HILS</a:t>
            </a:r>
            <a:r>
              <a:rPr lang="ja-JP" altLang="en-US" sz="1400" dirty="0">
                <a:solidFill>
                  <a:schemeClr val="tx1"/>
                </a:solidFill>
              </a:rPr>
              <a:t>、</a:t>
            </a:r>
            <a:r>
              <a:rPr lang="en-US" altLang="ja-JP" sz="1400" dirty="0">
                <a:solidFill>
                  <a:schemeClr val="tx1"/>
                </a:solidFill>
              </a:rPr>
              <a:t>SILS</a:t>
            </a:r>
            <a:r>
              <a:rPr lang="ja-JP" altLang="en-US" sz="1400" dirty="0">
                <a:solidFill>
                  <a:schemeClr val="tx1"/>
                </a:solidFill>
              </a:rPr>
              <a:t>）</a:t>
            </a: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="" xmlns:a16="http://schemas.microsoft.com/office/drawing/2014/main" id="{11872381-B6B3-4815-8A67-888D06333485}"/>
              </a:ext>
            </a:extLst>
          </p:cNvPr>
          <p:cNvSpPr/>
          <p:nvPr/>
        </p:nvSpPr>
        <p:spPr>
          <a:xfrm>
            <a:off x="2460525" y="5661750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走行・稼働データの</a:t>
            </a:r>
            <a:r>
              <a:rPr kumimoji="1" lang="en-US" altLang="ja-JP" sz="1400" dirty="0">
                <a:solidFill>
                  <a:schemeClr val="tx1"/>
                </a:solidFill>
              </a:rPr>
              <a:t/>
            </a:r>
            <a:br>
              <a:rPr kumimoji="1" lang="en-US" altLang="ja-JP" sz="1400" dirty="0">
                <a:solidFill>
                  <a:schemeClr val="tx1"/>
                </a:solidFill>
              </a:rPr>
            </a:br>
            <a:r>
              <a:rPr kumimoji="1" lang="ja-JP" altLang="en-US" sz="1400" dirty="0">
                <a:solidFill>
                  <a:schemeClr val="tx1"/>
                </a:solidFill>
              </a:rPr>
              <a:t>設計への</a:t>
            </a:r>
            <a:r>
              <a:rPr kumimoji="1" lang="en-US" altLang="ja-JP" sz="1400" dirty="0">
                <a:solidFill>
                  <a:schemeClr val="tx1"/>
                </a:solidFill>
              </a:rPr>
              <a:t>F/B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="" xmlns:a16="http://schemas.microsoft.com/office/drawing/2014/main" id="{AD723567-D6C2-4EDA-B6DD-2513B1256106}"/>
              </a:ext>
            </a:extLst>
          </p:cNvPr>
          <p:cNvSpPr/>
          <p:nvPr/>
        </p:nvSpPr>
        <p:spPr>
          <a:xfrm>
            <a:off x="4800525" y="2391301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手作業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紙ベースの</a:t>
            </a:r>
            <a:r>
              <a:rPr kumimoji="1" lang="en-US" altLang="ja-JP" sz="1400" dirty="0">
                <a:solidFill>
                  <a:schemeClr val="tx1"/>
                </a:solidFill>
              </a:rPr>
              <a:t/>
            </a:r>
            <a:br>
              <a:rPr kumimoji="1" lang="en-US" altLang="ja-JP" sz="1400" dirty="0">
                <a:solidFill>
                  <a:schemeClr val="tx1"/>
                </a:solidFill>
              </a:rPr>
            </a:br>
            <a:r>
              <a:rPr kumimoji="1" lang="ja-JP" altLang="en-US" sz="1400" dirty="0">
                <a:solidFill>
                  <a:schemeClr val="tx1"/>
                </a:solidFill>
              </a:rPr>
              <a:t>作業指示書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="" xmlns:a16="http://schemas.microsoft.com/office/drawing/2014/main" id="{193B889A-5CC7-4005-B582-3241E7EDBF61}"/>
              </a:ext>
            </a:extLst>
          </p:cNvPr>
          <p:cNvSpPr/>
          <p:nvPr/>
        </p:nvSpPr>
        <p:spPr>
          <a:xfrm>
            <a:off x="4800525" y="3481682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ja-JP" sz="1400" dirty="0">
                <a:solidFill>
                  <a:schemeClr val="tx1"/>
                </a:solidFill>
              </a:rPr>
              <a:t>E-BOM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稼働状況・作業状況の見える化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D3CFE272-7DF0-48B0-835F-CB120DF82E46}"/>
              </a:ext>
            </a:extLst>
          </p:cNvPr>
          <p:cNvSpPr/>
          <p:nvPr/>
        </p:nvSpPr>
        <p:spPr>
          <a:xfrm>
            <a:off x="4800525" y="4572063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自働化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遠隔監視・予防保全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工程の最適化</a:t>
            </a: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="" xmlns:a16="http://schemas.microsoft.com/office/drawing/2014/main" id="{66854FE4-75CD-4718-B145-CFB20FD6E23F}"/>
              </a:ext>
            </a:extLst>
          </p:cNvPr>
          <p:cNvSpPr/>
          <p:nvPr/>
        </p:nvSpPr>
        <p:spPr>
          <a:xfrm>
            <a:off x="4800525" y="5661750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フレキシブル生産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販売予測に基づく</a:t>
            </a:r>
            <a:r>
              <a:rPr kumimoji="1" lang="en-US" altLang="ja-JP" sz="1400" dirty="0">
                <a:solidFill>
                  <a:schemeClr val="tx1"/>
                </a:solidFill>
              </a:rPr>
              <a:t/>
            </a:r>
            <a:br>
              <a:rPr kumimoji="1" lang="en-US" altLang="ja-JP" sz="1400" dirty="0">
                <a:solidFill>
                  <a:schemeClr val="tx1"/>
                </a:solidFill>
              </a:rPr>
            </a:br>
            <a:r>
              <a:rPr kumimoji="1" lang="ja-JP" altLang="en-US" sz="1400" dirty="0">
                <a:solidFill>
                  <a:schemeClr val="tx1"/>
                </a:solidFill>
              </a:rPr>
              <a:t>生産予測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="" xmlns:a16="http://schemas.microsoft.com/office/drawing/2014/main" id="{BE91BD7B-8BDB-438A-82D3-450BF32F6C72}"/>
              </a:ext>
            </a:extLst>
          </p:cNvPr>
          <p:cNvSpPr/>
          <p:nvPr/>
        </p:nvSpPr>
        <p:spPr>
          <a:xfrm>
            <a:off x="7140525" y="2391301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物流情報の紙管理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紙かんばん</a:t>
            </a:r>
          </a:p>
        </p:txBody>
      </p:sp>
      <p:sp>
        <p:nvSpPr>
          <p:cNvPr id="23" name="正方形/長方形 22">
            <a:extLst>
              <a:ext uri="{FF2B5EF4-FFF2-40B4-BE49-F238E27FC236}">
                <a16:creationId xmlns="" xmlns:a16="http://schemas.microsoft.com/office/drawing/2014/main" id="{E95D2039-9B28-491B-A5FE-0DCCB1030975}"/>
              </a:ext>
            </a:extLst>
          </p:cNvPr>
          <p:cNvSpPr/>
          <p:nvPr/>
        </p:nvSpPr>
        <p:spPr>
          <a:xfrm>
            <a:off x="7140525" y="3481682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rgbClr val="FF0000"/>
                </a:solidFill>
              </a:rPr>
              <a:t>作業状況の見える化</a:t>
            </a:r>
            <a:endParaRPr lang="en-US" altLang="ja-JP" sz="1400" dirty="0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物流データ管理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電子かんばん</a:t>
            </a: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="" xmlns:a16="http://schemas.microsoft.com/office/drawing/2014/main" id="{309102F8-D0BB-47AA-94E6-19696F17BD56}"/>
              </a:ext>
            </a:extLst>
          </p:cNvPr>
          <p:cNvSpPr/>
          <p:nvPr/>
        </p:nvSpPr>
        <p:spPr>
          <a:xfrm>
            <a:off x="7140525" y="4572063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rgbClr val="FF0000"/>
                </a:solidFill>
              </a:rPr>
              <a:t>自動情報取得</a:t>
            </a:r>
            <a:r>
              <a:rPr lang="ja-JP" altLang="en-US" sz="1050" dirty="0">
                <a:solidFill>
                  <a:srgbClr val="FF0000"/>
                </a:solidFill>
              </a:rPr>
              <a:t>（遠隔監視）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rgbClr val="FF0000"/>
                </a:solidFill>
              </a:rPr>
              <a:t>自働化</a:t>
            </a:r>
            <a:endParaRPr lang="en-US" altLang="ja-JP" sz="1400" dirty="0">
              <a:solidFill>
                <a:srgbClr val="FF0000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経路・荷姿</a:t>
            </a:r>
            <a:r>
              <a:rPr kumimoji="1" lang="ja-JP" altLang="en-US" sz="1400" dirty="0">
                <a:solidFill>
                  <a:schemeClr val="tx1"/>
                </a:solidFill>
              </a:rPr>
              <a:t>の最適化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="" xmlns:a16="http://schemas.microsoft.com/office/drawing/2014/main" id="{504AA581-BF0A-415E-9118-47E9E32991DF}"/>
              </a:ext>
            </a:extLst>
          </p:cNvPr>
          <p:cNvSpPr/>
          <p:nvPr/>
        </p:nvSpPr>
        <p:spPr>
          <a:xfrm>
            <a:off x="7140525" y="5661750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フレキシブル物流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="" xmlns:a16="http://schemas.microsoft.com/office/drawing/2014/main" id="{427146FC-1D99-4AC4-993B-9B816645BAFE}"/>
              </a:ext>
            </a:extLst>
          </p:cNvPr>
          <p:cNvSpPr/>
          <p:nvPr/>
        </p:nvSpPr>
        <p:spPr>
          <a:xfrm>
            <a:off x="9480525" y="2391301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顧客・販売情報の</a:t>
            </a:r>
            <a:r>
              <a:rPr lang="en-US" altLang="ja-JP" sz="1400" dirty="0">
                <a:solidFill>
                  <a:schemeClr val="tx1"/>
                </a:solidFill>
              </a:rPr>
              <a:t/>
            </a:r>
            <a:br>
              <a:rPr lang="en-US" altLang="ja-JP" sz="1400" dirty="0">
                <a:solidFill>
                  <a:schemeClr val="tx1"/>
                </a:solidFill>
              </a:rPr>
            </a:br>
            <a:r>
              <a:rPr lang="ja-JP" altLang="en-US" sz="1400" dirty="0">
                <a:solidFill>
                  <a:schemeClr val="tx1"/>
                </a:solidFill>
              </a:rPr>
              <a:t>紙管理</a:t>
            </a:r>
            <a:endParaRPr kumimoji="1" lang="ja-JP" altLang="en-US" sz="1400" dirty="0">
              <a:solidFill>
                <a:schemeClr val="tx1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="" xmlns:a16="http://schemas.microsoft.com/office/drawing/2014/main" id="{882510D4-1859-4A9F-A88B-831F299A7265}"/>
              </a:ext>
            </a:extLst>
          </p:cNvPr>
          <p:cNvSpPr/>
          <p:nvPr/>
        </p:nvSpPr>
        <p:spPr>
          <a:xfrm>
            <a:off x="9480525" y="3481682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顧客・販売データ</a:t>
            </a:r>
            <a:r>
              <a:rPr kumimoji="1" lang="en-US" altLang="ja-JP" sz="1400" dirty="0">
                <a:solidFill>
                  <a:schemeClr val="tx1"/>
                </a:solidFill>
              </a:rPr>
              <a:t/>
            </a:r>
            <a:br>
              <a:rPr kumimoji="1" lang="en-US" altLang="ja-JP" sz="1400" dirty="0">
                <a:solidFill>
                  <a:schemeClr val="tx1"/>
                </a:solidFill>
              </a:rPr>
            </a:br>
            <a:r>
              <a:rPr kumimoji="1" lang="ja-JP" altLang="en-US" sz="1400" dirty="0">
                <a:solidFill>
                  <a:schemeClr val="tx1"/>
                </a:solidFill>
              </a:rPr>
              <a:t>管理</a:t>
            </a:r>
          </a:p>
        </p:txBody>
      </p:sp>
      <p:sp>
        <p:nvSpPr>
          <p:cNvPr id="28" name="正方形/長方形 27">
            <a:extLst>
              <a:ext uri="{FF2B5EF4-FFF2-40B4-BE49-F238E27FC236}">
                <a16:creationId xmlns="" xmlns:a16="http://schemas.microsoft.com/office/drawing/2014/main" id="{C0590E4E-EF68-4298-9FB2-570AEC590798}"/>
              </a:ext>
            </a:extLst>
          </p:cNvPr>
          <p:cNvSpPr/>
          <p:nvPr/>
        </p:nvSpPr>
        <p:spPr>
          <a:xfrm>
            <a:off x="9480525" y="4572063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ja-JP" altLang="en-US" sz="1400" dirty="0">
                <a:solidFill>
                  <a:schemeClr val="tx1"/>
                </a:solidFill>
              </a:rPr>
              <a:t>顧客・販売データに基づくレコメンド</a:t>
            </a:r>
            <a:endParaRPr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en-US" altLang="ja-JP" sz="1400" dirty="0">
              <a:solidFill>
                <a:schemeClr val="tx1"/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="" xmlns:a16="http://schemas.microsoft.com/office/drawing/2014/main" id="{F2B7E2CB-F24B-452B-B169-C68CD1259575}"/>
              </a:ext>
            </a:extLst>
          </p:cNvPr>
          <p:cNvSpPr/>
          <p:nvPr/>
        </p:nvSpPr>
        <p:spPr>
          <a:xfrm>
            <a:off x="9480525" y="5661750"/>
            <a:ext cx="2160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ja-JP" altLang="en-US" sz="1400" dirty="0">
                <a:solidFill>
                  <a:schemeClr val="tx1"/>
                </a:solidFill>
              </a:rPr>
              <a:t>サブスクリプション</a:t>
            </a:r>
            <a:endParaRPr kumimoji="1" lang="en-US" altLang="ja-JP" sz="1400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en-US" altLang="ja-JP" sz="1400" dirty="0">
                <a:solidFill>
                  <a:schemeClr val="tx1"/>
                </a:solidFill>
              </a:rPr>
              <a:t>OTA</a:t>
            </a:r>
            <a:r>
              <a:rPr kumimoji="1" lang="ja-JP" altLang="en-US" sz="1400" dirty="0">
                <a:solidFill>
                  <a:schemeClr val="tx1"/>
                </a:solidFill>
              </a:rPr>
              <a:t>（</a:t>
            </a:r>
            <a:r>
              <a:rPr kumimoji="1" lang="en-US" altLang="ja-JP" sz="1400" dirty="0">
                <a:solidFill>
                  <a:schemeClr val="tx1"/>
                </a:solidFill>
              </a:rPr>
              <a:t>Over The Air</a:t>
            </a:r>
            <a:r>
              <a:rPr kumimoji="1" lang="ja-JP" altLang="en-US" sz="1400" dirty="0">
                <a:solidFill>
                  <a:schemeClr val="tx1"/>
                </a:solidFill>
              </a:rPr>
              <a:t>）</a:t>
            </a:r>
            <a:endParaRPr kumimoji="1" lang="en-US" altLang="ja-JP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77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ja-JP" altLang="en-US" sz="2400" dirty="0"/>
              <a:t>今後の進め方として、</a:t>
            </a:r>
            <a:endParaRPr lang="en-US" altLang="ja-JP" sz="2400" dirty="0"/>
          </a:p>
          <a:p>
            <a:r>
              <a:rPr kumimoji="1" lang="ja-JP" altLang="en-US" sz="2400" dirty="0"/>
              <a:t>スモールスタート（範囲を絞り込んで限定的に</a:t>
            </a:r>
            <a:r>
              <a:rPr lang="ja-JP" altLang="en-US" sz="2400" dirty="0"/>
              <a:t>トライ</a:t>
            </a:r>
            <a:r>
              <a:rPr kumimoji="1" lang="ja-JP" altLang="en-US" sz="2400" dirty="0"/>
              <a:t>）で段階的に始める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en-US" dirty="0"/>
              <a:t>参考資料：</a:t>
            </a:r>
            <a:r>
              <a:rPr kumimoji="1" lang="ja-JP" altLang="en-US" dirty="0"/>
              <a:t>前回の振り返り</a:t>
            </a:r>
            <a:endParaRPr kumimoji="1"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28" name="正方形/長方形 27"/>
          <p:cNvSpPr/>
          <p:nvPr/>
        </p:nvSpPr>
        <p:spPr>
          <a:xfrm>
            <a:off x="839141" y="4206991"/>
            <a:ext cx="1070562" cy="1061156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29" name="右矢印 28"/>
          <p:cNvSpPr/>
          <p:nvPr/>
        </p:nvSpPr>
        <p:spPr>
          <a:xfrm>
            <a:off x="2210740" y="4515554"/>
            <a:ext cx="573852" cy="484632"/>
          </a:xfrm>
          <a:prstGeom prst="rightArrow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/>
          <p:cNvSpPr/>
          <p:nvPr/>
        </p:nvSpPr>
        <p:spPr>
          <a:xfrm>
            <a:off x="2985911" y="4218280"/>
            <a:ext cx="1070562" cy="1061156"/>
          </a:xfrm>
          <a:prstGeom prst="rect">
            <a:avLst/>
          </a:prstGeom>
          <a:solidFill>
            <a:srgbClr val="008000"/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31" name="正方形/長方形 30"/>
          <p:cNvSpPr/>
          <p:nvPr/>
        </p:nvSpPr>
        <p:spPr>
          <a:xfrm>
            <a:off x="524624" y="2162482"/>
            <a:ext cx="524902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/>
              <a:t>100%AI</a:t>
            </a:r>
            <a:r>
              <a:rPr lang="ja-JP" altLang="en-US" sz="2000" dirty="0"/>
              <a:t>任せ</a:t>
            </a:r>
            <a:endParaRPr lang="en-US" altLang="ja-JP" sz="2000" dirty="0"/>
          </a:p>
          <a:p>
            <a:r>
              <a:rPr lang="en-US" altLang="ja-JP" sz="2000" dirty="0"/>
              <a:t>✔︎</a:t>
            </a:r>
            <a:r>
              <a:rPr lang="ja-JP" altLang="en-US" sz="2000" dirty="0"/>
              <a:t>ヒトが技術知識を習得できない</a:t>
            </a:r>
            <a:endParaRPr lang="en-US" altLang="ja-JP" sz="2000" dirty="0"/>
          </a:p>
          <a:p>
            <a:r>
              <a:rPr lang="en-US" altLang="ja-JP" sz="2000" dirty="0"/>
              <a:t>✔︎</a:t>
            </a:r>
            <a:r>
              <a:rPr lang="en-US" altLang="en-US" sz="2000" dirty="0"/>
              <a:t>AI</a:t>
            </a:r>
            <a:r>
              <a:rPr lang="ja-JP" altLang="en-US" sz="2000" dirty="0"/>
              <a:t>に問題が生じた場合、関連業務が停まる</a:t>
            </a:r>
          </a:p>
        </p:txBody>
      </p:sp>
      <p:sp>
        <p:nvSpPr>
          <p:cNvPr id="32" name="正方形/長方形 31"/>
          <p:cNvSpPr/>
          <p:nvPr/>
        </p:nvSpPr>
        <p:spPr>
          <a:xfrm>
            <a:off x="6297319" y="4208874"/>
            <a:ext cx="1070562" cy="1061156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33" name="右矢印 32"/>
          <p:cNvSpPr/>
          <p:nvPr/>
        </p:nvSpPr>
        <p:spPr>
          <a:xfrm>
            <a:off x="7668918" y="4517437"/>
            <a:ext cx="573852" cy="484632"/>
          </a:xfrm>
          <a:prstGeom prst="rightArrow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正方形/長方形 33"/>
          <p:cNvSpPr/>
          <p:nvPr/>
        </p:nvSpPr>
        <p:spPr>
          <a:xfrm>
            <a:off x="8425274" y="4835406"/>
            <a:ext cx="1070562" cy="436504"/>
          </a:xfrm>
          <a:prstGeom prst="rect">
            <a:avLst/>
          </a:prstGeom>
          <a:solidFill>
            <a:srgbClr val="008000"/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35" name="正方形/長方形 34"/>
          <p:cNvSpPr/>
          <p:nvPr/>
        </p:nvSpPr>
        <p:spPr>
          <a:xfrm>
            <a:off x="6462580" y="2183180"/>
            <a:ext cx="422310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000" dirty="0"/>
              <a:t>一部</a:t>
            </a:r>
            <a:r>
              <a:rPr lang="en-US" altLang="ja-JP" sz="2000" dirty="0"/>
              <a:t>AI</a:t>
            </a:r>
            <a:r>
              <a:rPr lang="ja-JP" altLang="en-US" sz="2000" dirty="0"/>
              <a:t>任せ</a:t>
            </a:r>
            <a:endParaRPr lang="en-US" altLang="ja-JP" sz="2000" dirty="0"/>
          </a:p>
          <a:p>
            <a:r>
              <a:rPr lang="en-US" altLang="ja-JP" sz="2000" dirty="0"/>
              <a:t>✔︎</a:t>
            </a:r>
            <a:r>
              <a:rPr lang="ja-JP" altLang="en-US" sz="2000" dirty="0"/>
              <a:t>ヒトが</a:t>
            </a:r>
            <a:r>
              <a:rPr lang="en-US" altLang="ja-JP" sz="2000" dirty="0"/>
              <a:t>AI</a:t>
            </a:r>
            <a:r>
              <a:rPr lang="ja-JP" altLang="en-US" sz="2000" dirty="0"/>
              <a:t>のロジックを理解して、</a:t>
            </a:r>
            <a:endParaRPr lang="en-US" altLang="ja-JP" sz="2000" dirty="0"/>
          </a:p>
          <a:p>
            <a:r>
              <a:rPr lang="ja-JP" altLang="ja-JP" sz="2000" dirty="0"/>
              <a:t>　</a:t>
            </a:r>
            <a:r>
              <a:rPr lang="ja-JP" altLang="en-US" sz="2000" dirty="0"/>
              <a:t>有効活用する　</a:t>
            </a:r>
            <a:endParaRPr lang="en-US" altLang="ja-JP" sz="2000" dirty="0"/>
          </a:p>
        </p:txBody>
      </p:sp>
      <p:sp>
        <p:nvSpPr>
          <p:cNvPr id="36" name="正方形/長方形 35"/>
          <p:cNvSpPr/>
          <p:nvPr/>
        </p:nvSpPr>
        <p:spPr>
          <a:xfrm>
            <a:off x="8434683" y="3932295"/>
            <a:ext cx="1070562" cy="878653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37" name="四角形吹き出し 36"/>
          <p:cNvSpPr/>
          <p:nvPr/>
        </p:nvSpPr>
        <p:spPr>
          <a:xfrm>
            <a:off x="10592079" y="1621814"/>
            <a:ext cx="1881481" cy="1327611"/>
          </a:xfrm>
          <a:prstGeom prst="wedgeRectCallout">
            <a:avLst>
              <a:gd name="adj1" fmla="val -42507"/>
              <a:gd name="adj2" fmla="val 64026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AI</a:t>
            </a:r>
            <a:r>
              <a:rPr kumimoji="1" lang="ja-JP" altLang="en-US" dirty="0"/>
              <a:t>とのコラボでヒトの強みを最大限生かす</a:t>
            </a:r>
          </a:p>
        </p:txBody>
      </p:sp>
      <p:sp>
        <p:nvSpPr>
          <p:cNvPr id="38" name="右矢印 37"/>
          <p:cNvSpPr/>
          <p:nvPr/>
        </p:nvSpPr>
        <p:spPr>
          <a:xfrm>
            <a:off x="9721615" y="4509911"/>
            <a:ext cx="573852" cy="484632"/>
          </a:xfrm>
          <a:prstGeom prst="rightArrow">
            <a:avLst/>
          </a:prstGeom>
          <a:solidFill>
            <a:srgbClr val="FF6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9" name="正方形/長方形 38"/>
          <p:cNvSpPr/>
          <p:nvPr/>
        </p:nvSpPr>
        <p:spPr>
          <a:xfrm>
            <a:off x="10477971" y="4195704"/>
            <a:ext cx="1070562" cy="1068680"/>
          </a:xfrm>
          <a:prstGeom prst="rect">
            <a:avLst/>
          </a:prstGeom>
          <a:solidFill>
            <a:srgbClr val="008000"/>
          </a:solidFill>
          <a:ln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40" name="正方形/長方形 39"/>
          <p:cNvSpPr/>
          <p:nvPr/>
        </p:nvSpPr>
        <p:spPr>
          <a:xfrm>
            <a:off x="10477972" y="3256844"/>
            <a:ext cx="1070562" cy="878653"/>
          </a:xfrm>
          <a:prstGeom prst="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ja-JP" altLang="en-US" dirty="0"/>
          </a:p>
        </p:txBody>
      </p:sp>
      <p:sp>
        <p:nvSpPr>
          <p:cNvPr id="41" name="四角形吹き出し 40"/>
          <p:cNvSpPr/>
          <p:nvPr/>
        </p:nvSpPr>
        <p:spPr>
          <a:xfrm>
            <a:off x="8155346" y="5428186"/>
            <a:ext cx="3875693" cy="1168107"/>
          </a:xfrm>
          <a:prstGeom prst="wedgeRectCallout">
            <a:avLst>
              <a:gd name="adj1" fmla="val -35489"/>
              <a:gd name="adj2" fmla="val -80587"/>
            </a:avLst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AI</a:t>
            </a:r>
            <a:r>
              <a:rPr kumimoji="1" lang="ja-JP" altLang="en-US" dirty="0"/>
              <a:t>に慣れる</a:t>
            </a:r>
            <a:endParaRPr kumimoji="1" lang="en-US" altLang="ja-JP" dirty="0"/>
          </a:p>
          <a:p>
            <a:pPr algn="ctr"/>
            <a:r>
              <a:rPr lang="ja-JP" altLang="en-US" dirty="0"/>
              <a:t>関係者から理解やフィードバックを関係者から得られる</a:t>
            </a:r>
            <a:endParaRPr kumimoji="1" lang="ja-JP" altLang="en-US" dirty="0"/>
          </a:p>
        </p:txBody>
      </p:sp>
      <p:cxnSp>
        <p:nvCxnSpPr>
          <p:cNvPr id="43" name="直線コネクタ 42"/>
          <p:cNvCxnSpPr/>
          <p:nvPr/>
        </p:nvCxnSpPr>
        <p:spPr>
          <a:xfrm>
            <a:off x="6303410" y="4208898"/>
            <a:ext cx="5181774" cy="9270"/>
          </a:xfrm>
          <a:prstGeom prst="line">
            <a:avLst/>
          </a:prstGeom>
          <a:ln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049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ja-JP" altLang="en-US" sz="2400" dirty="0"/>
              <a:t>まずは</a:t>
            </a:r>
            <a:r>
              <a:rPr lang="ja-JP" altLang="ja-JP" sz="2400" dirty="0"/>
              <a:t>L</a:t>
            </a:r>
            <a:r>
              <a:rPr lang="en-US" altLang="ja-JP" sz="2400" dirty="0"/>
              <a:t>v1</a:t>
            </a:r>
            <a:r>
              <a:rPr lang="ja-JP" altLang="en-US" sz="2400" dirty="0"/>
              <a:t>の原因の見える化に取り組む、一足飛び難しい</a:t>
            </a:r>
            <a:endParaRPr kumimoji="1" lang="ja-JP" altLang="en-US" sz="240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全体の進め方（案）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70024" y="2753397"/>
            <a:ext cx="2347971" cy="123300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在庫変動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（</a:t>
            </a:r>
            <a:r>
              <a:rPr lang="ja-JP" altLang="en-US" dirty="0"/>
              <a:t>結果の</a:t>
            </a:r>
            <a:r>
              <a:rPr kumimoji="1" lang="ja-JP" altLang="en-US" dirty="0"/>
              <a:t>見える化）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3120412" y="2783748"/>
            <a:ext cx="2367263" cy="122104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要因の提示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（原因の見える化）</a:t>
            </a:r>
          </a:p>
        </p:txBody>
      </p:sp>
      <p:sp>
        <p:nvSpPr>
          <p:cNvPr id="7" name="正方形/長方形 6"/>
          <p:cNvSpPr/>
          <p:nvPr/>
        </p:nvSpPr>
        <p:spPr>
          <a:xfrm>
            <a:off x="27503" y="4125831"/>
            <a:ext cx="356826" cy="11945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ゴール</a:t>
            </a:r>
          </a:p>
        </p:txBody>
      </p:sp>
      <p:sp>
        <p:nvSpPr>
          <p:cNvPr id="8" name="正方形/長方形 7"/>
          <p:cNvSpPr/>
          <p:nvPr/>
        </p:nvSpPr>
        <p:spPr>
          <a:xfrm>
            <a:off x="5978203" y="2784304"/>
            <a:ext cx="2512861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改善条件の提示</a:t>
            </a:r>
            <a:endParaRPr kumimoji="1" lang="en-US" altLang="ja-JP" dirty="0"/>
          </a:p>
          <a:p>
            <a:pPr algn="ctr"/>
            <a:r>
              <a:rPr lang="ja-JP" altLang="en-US" dirty="0"/>
              <a:t>（対策の見える化）</a:t>
            </a:r>
            <a:endParaRPr kumimoji="1" lang="ja-JP" altLang="en-US" dirty="0"/>
          </a:p>
        </p:txBody>
      </p:sp>
      <p:sp>
        <p:nvSpPr>
          <p:cNvPr id="9" name="正方形/長方形 8"/>
          <p:cNvSpPr/>
          <p:nvPr/>
        </p:nvSpPr>
        <p:spPr>
          <a:xfrm>
            <a:off x="9173644" y="2764833"/>
            <a:ext cx="2383535" cy="12401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在庫自動管理</a:t>
            </a:r>
            <a:endParaRPr kumimoji="1" lang="ja-JP" altLang="en-US" dirty="0"/>
          </a:p>
        </p:txBody>
      </p:sp>
      <p:sp>
        <p:nvSpPr>
          <p:cNvPr id="10" name="右矢印 9"/>
          <p:cNvSpPr/>
          <p:nvPr/>
        </p:nvSpPr>
        <p:spPr>
          <a:xfrm>
            <a:off x="500565" y="1900493"/>
            <a:ext cx="11271980" cy="686032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/>
          <p:cNvSpPr/>
          <p:nvPr/>
        </p:nvSpPr>
        <p:spPr>
          <a:xfrm>
            <a:off x="5991557" y="4095541"/>
            <a:ext cx="2512861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最終判断はヒト</a:t>
            </a:r>
            <a:endParaRPr kumimoji="1" lang="ja-JP" altLang="en-US" dirty="0"/>
          </a:p>
        </p:txBody>
      </p:sp>
      <p:sp>
        <p:nvSpPr>
          <p:cNvPr id="14" name="正方形/長方形 13"/>
          <p:cNvSpPr/>
          <p:nvPr/>
        </p:nvSpPr>
        <p:spPr>
          <a:xfrm>
            <a:off x="3122028" y="4099610"/>
            <a:ext cx="2411995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対策を考えるのはヒト</a:t>
            </a:r>
            <a:endParaRPr kumimoji="1" lang="ja-JP" altLang="en-US" dirty="0"/>
          </a:p>
        </p:txBody>
      </p:sp>
      <p:sp>
        <p:nvSpPr>
          <p:cNvPr id="15" name="正方形/長方形 14"/>
          <p:cNvSpPr/>
          <p:nvPr/>
        </p:nvSpPr>
        <p:spPr>
          <a:xfrm>
            <a:off x="9175155" y="4071797"/>
            <a:ext cx="2402726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ヒトが緊急対応？</a:t>
            </a:r>
            <a:endParaRPr kumimoji="1" lang="ja-JP" altLang="en-US" dirty="0"/>
          </a:p>
        </p:txBody>
      </p:sp>
      <p:sp>
        <p:nvSpPr>
          <p:cNvPr id="16" name="正方形/長方形 15"/>
          <p:cNvSpPr/>
          <p:nvPr/>
        </p:nvSpPr>
        <p:spPr>
          <a:xfrm>
            <a:off x="456433" y="4112950"/>
            <a:ext cx="2380102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在庫見える</a:t>
            </a:r>
          </a:p>
        </p:txBody>
      </p:sp>
      <p:sp>
        <p:nvSpPr>
          <p:cNvPr id="17" name="正方形/長方形 16"/>
          <p:cNvSpPr/>
          <p:nvPr/>
        </p:nvSpPr>
        <p:spPr>
          <a:xfrm>
            <a:off x="46919" y="2764833"/>
            <a:ext cx="337410" cy="11945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内容</a:t>
            </a:r>
            <a:endParaRPr kumimoji="1" lang="ja-JP" altLang="en-US" dirty="0"/>
          </a:p>
        </p:txBody>
      </p:sp>
      <p:sp>
        <p:nvSpPr>
          <p:cNvPr id="18" name="正方形/長方形 17"/>
          <p:cNvSpPr/>
          <p:nvPr/>
        </p:nvSpPr>
        <p:spPr>
          <a:xfrm>
            <a:off x="1091956" y="1446498"/>
            <a:ext cx="881394" cy="11945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現在地</a:t>
            </a:r>
          </a:p>
        </p:txBody>
      </p:sp>
      <p:sp>
        <p:nvSpPr>
          <p:cNvPr id="21" name="正方形/長方形 20"/>
          <p:cNvSpPr/>
          <p:nvPr/>
        </p:nvSpPr>
        <p:spPr>
          <a:xfrm>
            <a:off x="1631815" y="5590253"/>
            <a:ext cx="2380102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色んな要因があるので原因が分からず対策を打てない</a:t>
            </a:r>
            <a:endParaRPr kumimoji="1" lang="ja-JP" altLang="en-US" dirty="0"/>
          </a:p>
        </p:txBody>
      </p:sp>
      <p:sp>
        <p:nvSpPr>
          <p:cNvPr id="22" name="正方形/長方形 21"/>
          <p:cNvSpPr/>
          <p:nvPr/>
        </p:nvSpPr>
        <p:spPr>
          <a:xfrm>
            <a:off x="4710134" y="5502421"/>
            <a:ext cx="2380102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対策を考えるのが難しい？</a:t>
            </a:r>
          </a:p>
        </p:txBody>
      </p:sp>
      <p:sp>
        <p:nvSpPr>
          <p:cNvPr id="23" name="正方形/長方形 22"/>
          <p:cNvSpPr/>
          <p:nvPr/>
        </p:nvSpPr>
        <p:spPr>
          <a:xfrm>
            <a:off x="7819575" y="5543573"/>
            <a:ext cx="2380102" cy="122028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リアルタイムに対応できない</a:t>
            </a:r>
          </a:p>
        </p:txBody>
      </p:sp>
      <p:sp>
        <p:nvSpPr>
          <p:cNvPr id="24" name="正方形/長方形 23"/>
          <p:cNvSpPr/>
          <p:nvPr/>
        </p:nvSpPr>
        <p:spPr>
          <a:xfrm>
            <a:off x="4011917" y="1446498"/>
            <a:ext cx="881394" cy="1194518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Lv1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6" name="正方形/長方形 25"/>
          <p:cNvSpPr/>
          <p:nvPr/>
        </p:nvSpPr>
        <p:spPr>
          <a:xfrm>
            <a:off x="6787648" y="1450566"/>
            <a:ext cx="881394" cy="11945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L</a:t>
            </a:r>
            <a:r>
              <a:rPr lang="en-US" altLang="ja-JP" dirty="0">
                <a:solidFill>
                  <a:schemeClr val="tx1"/>
                </a:solidFill>
              </a:rPr>
              <a:t>v2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9837386" y="1478379"/>
            <a:ext cx="881394" cy="119451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chemeClr val="tx1"/>
                </a:solidFill>
              </a:rPr>
              <a:t>L</a:t>
            </a:r>
            <a:r>
              <a:rPr lang="en-US" altLang="ja-JP" dirty="0">
                <a:solidFill>
                  <a:schemeClr val="tx1"/>
                </a:solidFill>
              </a:rPr>
              <a:t>v3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吹き出し: 角を丸めた四角形 10">
            <a:extLst>
              <a:ext uri="{FF2B5EF4-FFF2-40B4-BE49-F238E27FC236}">
                <a16:creationId xmlns="" xmlns:a16="http://schemas.microsoft.com/office/drawing/2014/main" id="{50A6212C-44A1-436E-A7E4-A7D9E1852CA8}"/>
              </a:ext>
            </a:extLst>
          </p:cNvPr>
          <p:cNvSpPr/>
          <p:nvPr/>
        </p:nvSpPr>
        <p:spPr>
          <a:xfrm>
            <a:off x="9877235" y="94146"/>
            <a:ext cx="2173035" cy="760308"/>
          </a:xfrm>
          <a:prstGeom prst="wedgeRoundRectCallout">
            <a:avLst>
              <a:gd name="adj1" fmla="val 19616"/>
              <a:gd name="adj2" fmla="val 17150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右へ行くほど</a:t>
            </a:r>
            <a:endParaRPr kumimoji="1" lang="en-US" altLang="ja-JP" dirty="0"/>
          </a:p>
          <a:p>
            <a:pPr algn="ctr"/>
            <a:r>
              <a:rPr lang="ja-JP" altLang="en-US" dirty="0"/>
              <a:t>機械化が進む</a:t>
            </a:r>
            <a:endParaRPr kumimoji="1" lang="ja-JP" altLang="en-US" dirty="0"/>
          </a:p>
        </p:txBody>
      </p:sp>
      <p:sp>
        <p:nvSpPr>
          <p:cNvPr id="13" name="矢印: 上カーブ 12">
            <a:extLst>
              <a:ext uri="{FF2B5EF4-FFF2-40B4-BE49-F238E27FC236}">
                <a16:creationId xmlns="" xmlns:a16="http://schemas.microsoft.com/office/drawing/2014/main" id="{5EB31C23-A3D7-4D6F-8940-64F6B039D104}"/>
              </a:ext>
            </a:extLst>
          </p:cNvPr>
          <p:cNvSpPr/>
          <p:nvPr/>
        </p:nvSpPr>
        <p:spPr>
          <a:xfrm>
            <a:off x="2363056" y="5095982"/>
            <a:ext cx="1216152" cy="507611"/>
          </a:xfrm>
          <a:prstGeom prst="curved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矢印: 上カーブ 27">
            <a:extLst>
              <a:ext uri="{FF2B5EF4-FFF2-40B4-BE49-F238E27FC236}">
                <a16:creationId xmlns="" xmlns:a16="http://schemas.microsoft.com/office/drawing/2014/main" id="{1B27DD74-81F5-4D28-934C-6178D33B6246}"/>
              </a:ext>
            </a:extLst>
          </p:cNvPr>
          <p:cNvSpPr/>
          <p:nvPr/>
        </p:nvSpPr>
        <p:spPr>
          <a:xfrm>
            <a:off x="5290617" y="5071916"/>
            <a:ext cx="1216152" cy="507611"/>
          </a:xfrm>
          <a:prstGeom prst="curved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9" name="矢印: 上カーブ 28">
            <a:extLst>
              <a:ext uri="{FF2B5EF4-FFF2-40B4-BE49-F238E27FC236}">
                <a16:creationId xmlns="" xmlns:a16="http://schemas.microsoft.com/office/drawing/2014/main" id="{5D1656B9-CC21-4417-87A7-DD7988E65668}"/>
              </a:ext>
            </a:extLst>
          </p:cNvPr>
          <p:cNvSpPr/>
          <p:nvPr/>
        </p:nvSpPr>
        <p:spPr>
          <a:xfrm>
            <a:off x="8393072" y="5129228"/>
            <a:ext cx="1216152" cy="507611"/>
          </a:xfrm>
          <a:prstGeom prst="curvedUp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5900302A-5F7F-49E8-A940-61650BC33108}"/>
              </a:ext>
            </a:extLst>
          </p:cNvPr>
          <p:cNvSpPr/>
          <p:nvPr/>
        </p:nvSpPr>
        <p:spPr>
          <a:xfrm>
            <a:off x="3419859" y="-247517"/>
            <a:ext cx="2716696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定量的に効果を見える形にしたい</a:t>
            </a:r>
            <a:endParaRPr kumimoji="1" lang="ja-JP" altLang="en-US" dirty="0"/>
          </a:p>
        </p:txBody>
      </p:sp>
      <p:sp>
        <p:nvSpPr>
          <p:cNvPr id="31" name="正方形/長方形 30">
            <a:extLst>
              <a:ext uri="{FF2B5EF4-FFF2-40B4-BE49-F238E27FC236}">
                <a16:creationId xmlns="" xmlns:a16="http://schemas.microsoft.com/office/drawing/2014/main" id="{B748ED2F-6DE4-42BE-8DB3-36D3AC1F05A0}"/>
              </a:ext>
            </a:extLst>
          </p:cNvPr>
          <p:cNvSpPr/>
          <p:nvPr/>
        </p:nvSpPr>
        <p:spPr>
          <a:xfrm>
            <a:off x="-1684081" y="5266669"/>
            <a:ext cx="3153664" cy="119451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dirty="0"/>
              <a:t>問題：○</a:t>
            </a:r>
            <a:endParaRPr lang="en-US" altLang="ja-JP" dirty="0"/>
          </a:p>
          <a:p>
            <a:r>
              <a:rPr kumimoji="1" lang="ja-JP" altLang="en-US" dirty="0"/>
              <a:t>要因：○</a:t>
            </a:r>
            <a:endParaRPr kumimoji="1" lang="en-US" altLang="ja-JP" dirty="0"/>
          </a:p>
          <a:p>
            <a:r>
              <a:rPr kumimoji="1" lang="ja-JP" altLang="en-US" dirty="0"/>
              <a:t>対策：○ （半自動化）</a:t>
            </a:r>
          </a:p>
        </p:txBody>
      </p:sp>
      <p:sp>
        <p:nvSpPr>
          <p:cNvPr id="32" name="正方形/長方形 31">
            <a:extLst>
              <a:ext uri="{FF2B5EF4-FFF2-40B4-BE49-F238E27FC236}">
                <a16:creationId xmlns="" xmlns:a16="http://schemas.microsoft.com/office/drawing/2014/main" id="{32D5B2FC-EA3D-4E3C-BEAF-836F9D4EC1CA}"/>
              </a:ext>
            </a:extLst>
          </p:cNvPr>
          <p:cNvSpPr/>
          <p:nvPr/>
        </p:nvSpPr>
        <p:spPr>
          <a:xfrm>
            <a:off x="-1680436" y="6531546"/>
            <a:ext cx="3153664" cy="153383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dirty="0"/>
              <a:t>オフライン化（</a:t>
            </a:r>
            <a:r>
              <a:rPr kumimoji="1" lang="en-US" altLang="ja-JP" dirty="0"/>
              <a:t>exe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lang="ja-JP" altLang="en-US" dirty="0"/>
              <a:t>オンライン化の話</a:t>
            </a:r>
            <a:endParaRPr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まずはバックを固める</a:t>
            </a:r>
            <a:endParaRPr lang="en-US" altLang="ja-JP" dirty="0"/>
          </a:p>
          <a:p>
            <a:r>
              <a:rPr kumimoji="1" lang="ja-JP" altLang="en-US" dirty="0"/>
              <a:t>フロントはあとでやる</a:t>
            </a:r>
          </a:p>
        </p:txBody>
      </p:sp>
    </p:spTree>
    <p:extLst>
      <p:ext uri="{BB962C8B-B14F-4D97-AF65-F5344CB8AC3E}">
        <p14:creationId xmlns:p14="http://schemas.microsoft.com/office/powerpoint/2010/main" val="2009054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="" xmlns:a16="http://schemas.microsoft.com/office/drawing/2014/main" id="{5ACDC17B-F7ED-4958-B2E3-8BC71B894D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="" xmlns:a16="http://schemas.microsoft.com/office/drawing/2014/main" id="{AAA33064-B207-4212-870F-1CEDD0469E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en-US" dirty="0"/>
              <a:t>どうですかね、こういう進め方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="" xmlns:a16="http://schemas.microsoft.com/office/drawing/2014/main" id="{0DE28B10-8573-4B8E-8516-13C30EAB1059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5" name="矢印: 五方向 4">
            <a:extLst>
              <a:ext uri="{FF2B5EF4-FFF2-40B4-BE49-F238E27FC236}">
                <a16:creationId xmlns="" xmlns:a16="http://schemas.microsoft.com/office/drawing/2014/main" id="{482F5FAA-58BE-4464-AA09-909A09060EEF}"/>
              </a:ext>
            </a:extLst>
          </p:cNvPr>
          <p:cNvSpPr/>
          <p:nvPr/>
        </p:nvSpPr>
        <p:spPr>
          <a:xfrm>
            <a:off x="2532127" y="2098944"/>
            <a:ext cx="3060000" cy="288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原因の見える化</a:t>
            </a:r>
          </a:p>
        </p:txBody>
      </p:sp>
      <p:sp>
        <p:nvSpPr>
          <p:cNvPr id="6" name="矢印: 五方向 5">
            <a:extLst>
              <a:ext uri="{FF2B5EF4-FFF2-40B4-BE49-F238E27FC236}">
                <a16:creationId xmlns="" xmlns:a16="http://schemas.microsoft.com/office/drawing/2014/main" id="{E33CD318-3F65-4BE8-BEB8-BA4DC6780FB0}"/>
              </a:ext>
            </a:extLst>
          </p:cNvPr>
          <p:cNvSpPr/>
          <p:nvPr/>
        </p:nvSpPr>
        <p:spPr>
          <a:xfrm>
            <a:off x="5682127" y="2098944"/>
            <a:ext cx="3060000" cy="288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対策の見える化</a:t>
            </a:r>
            <a:endParaRPr kumimoji="1" lang="ja-JP" altLang="en-US" dirty="0"/>
          </a:p>
        </p:txBody>
      </p:sp>
      <p:sp>
        <p:nvSpPr>
          <p:cNvPr id="7" name="矢印: 五方向 6">
            <a:extLst>
              <a:ext uri="{FF2B5EF4-FFF2-40B4-BE49-F238E27FC236}">
                <a16:creationId xmlns="" xmlns:a16="http://schemas.microsoft.com/office/drawing/2014/main" id="{1E1DBC91-E3DD-492B-8543-3CEA65018FD4}"/>
              </a:ext>
            </a:extLst>
          </p:cNvPr>
          <p:cNvSpPr/>
          <p:nvPr/>
        </p:nvSpPr>
        <p:spPr>
          <a:xfrm>
            <a:off x="8832127" y="2098944"/>
            <a:ext cx="3060000" cy="2880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改善案策定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="" xmlns:a16="http://schemas.microsoft.com/office/drawing/2014/main" id="{ACD715D4-38AE-4B82-8CE4-24BDC64B4055}"/>
              </a:ext>
            </a:extLst>
          </p:cNvPr>
          <p:cNvSpPr/>
          <p:nvPr/>
        </p:nvSpPr>
        <p:spPr>
          <a:xfrm>
            <a:off x="2532127" y="1752543"/>
            <a:ext cx="9360000" cy="28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現状分析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="" xmlns:a16="http://schemas.microsoft.com/office/drawing/2014/main" id="{B040F943-60C3-4317-A9F1-1DC67A263025}"/>
              </a:ext>
            </a:extLst>
          </p:cNvPr>
          <p:cNvSpPr/>
          <p:nvPr/>
        </p:nvSpPr>
        <p:spPr>
          <a:xfrm>
            <a:off x="2532127" y="2445345"/>
            <a:ext cx="2907342" cy="7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lang="ja-JP" altLang="en-US" sz="1200" dirty="0">
                <a:solidFill>
                  <a:schemeClr val="tx1"/>
                </a:solidFill>
              </a:rPr>
              <a:t>欠品・搬送ミス等のトラブルのみの収集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="" xmlns:a16="http://schemas.microsoft.com/office/drawing/2014/main" id="{F8969292-09D8-4596-816E-47AC6F32894C}"/>
              </a:ext>
            </a:extLst>
          </p:cNvPr>
          <p:cNvSpPr/>
          <p:nvPr/>
        </p:nvSpPr>
        <p:spPr>
          <a:xfrm>
            <a:off x="443077" y="2445345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内容</a:t>
            </a:r>
          </a:p>
        </p:txBody>
      </p:sp>
      <p:sp>
        <p:nvSpPr>
          <p:cNvPr id="11" name="正方形/長方形 10">
            <a:extLst>
              <a:ext uri="{FF2B5EF4-FFF2-40B4-BE49-F238E27FC236}">
                <a16:creationId xmlns="" xmlns:a16="http://schemas.microsoft.com/office/drawing/2014/main" id="{CDB64E30-D040-4664-9AFB-D0B11F33F21F}"/>
              </a:ext>
            </a:extLst>
          </p:cNvPr>
          <p:cNvSpPr/>
          <p:nvPr/>
        </p:nvSpPr>
        <p:spPr>
          <a:xfrm>
            <a:off x="443077" y="3242841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問題</a:t>
            </a:r>
            <a:endParaRPr kumimoji="1" lang="en-US" altLang="ja-JP" dirty="0"/>
          </a:p>
        </p:txBody>
      </p:sp>
      <p:sp>
        <p:nvSpPr>
          <p:cNvPr id="12" name="正方形/長方形 11">
            <a:extLst>
              <a:ext uri="{FF2B5EF4-FFF2-40B4-BE49-F238E27FC236}">
                <a16:creationId xmlns="" xmlns:a16="http://schemas.microsoft.com/office/drawing/2014/main" id="{E2C9758A-F694-4432-ABBD-956C240C2933}"/>
              </a:ext>
            </a:extLst>
          </p:cNvPr>
          <p:cNvSpPr/>
          <p:nvPr/>
        </p:nvSpPr>
        <p:spPr>
          <a:xfrm>
            <a:off x="443077" y="4040337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/>
              <a:t>原因</a:t>
            </a:r>
            <a:endParaRPr kumimoji="1" lang="en-US" altLang="ja-JP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="" xmlns:a16="http://schemas.microsoft.com/office/drawing/2014/main" id="{D8249E98-C6EB-4D52-8DB0-581393F11699}"/>
              </a:ext>
            </a:extLst>
          </p:cNvPr>
          <p:cNvSpPr/>
          <p:nvPr/>
        </p:nvSpPr>
        <p:spPr>
          <a:xfrm>
            <a:off x="5682127" y="2445345"/>
            <a:ext cx="2907342" cy="7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ja-JP" altLang="en-US" sz="1200" dirty="0">
                <a:solidFill>
                  <a:schemeClr val="tx1"/>
                </a:solidFill>
              </a:rPr>
              <a:t>発生したトラブルの直接的な原因</a:t>
            </a:r>
            <a:r>
              <a:rPr kumimoji="1" lang="en-US" altLang="ja-JP" sz="1200" dirty="0">
                <a:solidFill>
                  <a:schemeClr val="tx1"/>
                </a:solidFill>
              </a:rPr>
              <a:t/>
            </a:r>
            <a:br>
              <a:rPr kumimoji="1" lang="en-US" altLang="ja-JP" sz="1200" dirty="0">
                <a:solidFill>
                  <a:schemeClr val="tx1"/>
                </a:solidFill>
              </a:rPr>
            </a:br>
            <a:r>
              <a:rPr kumimoji="1" lang="ja-JP" altLang="en-US" sz="1200" dirty="0">
                <a:solidFill>
                  <a:schemeClr val="tx1"/>
                </a:solidFill>
              </a:rPr>
              <a:t>のみ抽出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="" xmlns:a16="http://schemas.microsoft.com/office/drawing/2014/main" id="{994A3D34-2A2B-4E7F-8C60-C790C659E52A}"/>
              </a:ext>
            </a:extLst>
          </p:cNvPr>
          <p:cNvSpPr/>
          <p:nvPr/>
        </p:nvSpPr>
        <p:spPr>
          <a:xfrm>
            <a:off x="8832127" y="2445345"/>
            <a:ext cx="2907342" cy="7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ja-JP" altLang="en-US" sz="1200" dirty="0">
                <a:solidFill>
                  <a:schemeClr val="tx1"/>
                </a:solidFill>
              </a:rPr>
              <a:t>経験知に基づいた改善策の検討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="" xmlns:a16="http://schemas.microsoft.com/office/drawing/2014/main" id="{4316C286-F8DD-4DC6-A63C-88299F54BACE}"/>
              </a:ext>
            </a:extLst>
          </p:cNvPr>
          <p:cNvSpPr/>
          <p:nvPr/>
        </p:nvSpPr>
        <p:spPr>
          <a:xfrm>
            <a:off x="2532127" y="3242841"/>
            <a:ext cx="2907342" cy="72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lang="ja-JP" altLang="en-US" sz="1200" dirty="0">
                <a:solidFill>
                  <a:schemeClr val="tx1"/>
                </a:solidFill>
              </a:rPr>
              <a:t>オフラインツール（</a:t>
            </a:r>
            <a:r>
              <a:rPr lang="en-US" altLang="ja-JP" sz="1200" dirty="0">
                <a:solidFill>
                  <a:schemeClr val="tx1"/>
                </a:solidFill>
              </a:rPr>
              <a:t>exe</a:t>
            </a:r>
            <a:r>
              <a:rPr lang="ja-JP" altLang="en-US" sz="1200" dirty="0">
                <a:solidFill>
                  <a:schemeClr val="tx1"/>
                </a:solidFill>
              </a:rPr>
              <a:t>化）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="" xmlns:a16="http://schemas.microsoft.com/office/drawing/2014/main" id="{7A723385-9189-4A55-B342-C9358694FC6A}"/>
              </a:ext>
            </a:extLst>
          </p:cNvPr>
          <p:cNvSpPr/>
          <p:nvPr/>
        </p:nvSpPr>
        <p:spPr>
          <a:xfrm>
            <a:off x="5682127" y="3242841"/>
            <a:ext cx="2907342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ja-JP" altLang="en-US" sz="1200" dirty="0">
                <a:solidFill>
                  <a:schemeClr val="tx1"/>
                </a:solidFill>
              </a:rPr>
              <a:t>データに基づく課題特定</a:t>
            </a:r>
          </a:p>
        </p:txBody>
      </p:sp>
      <p:sp>
        <p:nvSpPr>
          <p:cNvPr id="17" name="正方形/長方形 16">
            <a:extLst>
              <a:ext uri="{FF2B5EF4-FFF2-40B4-BE49-F238E27FC236}">
                <a16:creationId xmlns="" xmlns:a16="http://schemas.microsoft.com/office/drawing/2014/main" id="{AD4C3E2E-89BC-410C-B0B6-9397DF5B6BAE}"/>
              </a:ext>
            </a:extLst>
          </p:cNvPr>
          <p:cNvSpPr/>
          <p:nvPr/>
        </p:nvSpPr>
        <p:spPr>
          <a:xfrm>
            <a:off x="8832127" y="3242841"/>
            <a:ext cx="2907342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ja-JP" altLang="en-US" sz="1200" dirty="0">
                <a:solidFill>
                  <a:schemeClr val="tx1"/>
                </a:solidFill>
              </a:rPr>
              <a:t>データに基づく改善策（基準値含む）の策定</a:t>
            </a:r>
          </a:p>
        </p:txBody>
      </p:sp>
      <p:sp>
        <p:nvSpPr>
          <p:cNvPr id="18" name="正方形/長方形 17">
            <a:extLst>
              <a:ext uri="{FF2B5EF4-FFF2-40B4-BE49-F238E27FC236}">
                <a16:creationId xmlns="" xmlns:a16="http://schemas.microsoft.com/office/drawing/2014/main" id="{573980EE-77B4-4D8B-A446-82BF2B88D66D}"/>
              </a:ext>
            </a:extLst>
          </p:cNvPr>
          <p:cNvSpPr/>
          <p:nvPr/>
        </p:nvSpPr>
        <p:spPr>
          <a:xfrm>
            <a:off x="2532127" y="4040337"/>
            <a:ext cx="2907342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ja-JP" altLang="en-US" sz="1200" dirty="0">
                <a:solidFill>
                  <a:schemeClr val="tx1"/>
                </a:solidFill>
              </a:rPr>
              <a:t>オンラインツール（</a:t>
            </a:r>
            <a:r>
              <a:rPr lang="en-US" altLang="ja-JP" sz="1200" dirty="0">
                <a:solidFill>
                  <a:schemeClr val="tx1"/>
                </a:solidFill>
              </a:rPr>
              <a:t>Web</a:t>
            </a:r>
            <a:r>
              <a:rPr lang="ja-JP" altLang="en-US" sz="1200" dirty="0">
                <a:solidFill>
                  <a:schemeClr val="tx1"/>
                </a:solidFill>
              </a:rPr>
              <a:t>アプリ）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="" xmlns:a16="http://schemas.microsoft.com/office/drawing/2014/main" id="{4DAA34DF-5B0E-49E7-BA47-49035CAE9A44}"/>
              </a:ext>
            </a:extLst>
          </p:cNvPr>
          <p:cNvSpPr/>
          <p:nvPr/>
        </p:nvSpPr>
        <p:spPr>
          <a:xfrm>
            <a:off x="5682127" y="4040337"/>
            <a:ext cx="2907342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lang="ja-JP" altLang="en-US" sz="1200" dirty="0">
                <a:solidFill>
                  <a:schemeClr val="tx1"/>
                </a:solidFill>
              </a:rPr>
              <a:t>基準（閾値）設定による課題の</a:t>
            </a:r>
            <a:r>
              <a:rPr lang="en-US" altLang="ja-JP" sz="1200" dirty="0">
                <a:solidFill>
                  <a:schemeClr val="tx1"/>
                </a:solidFill>
              </a:rPr>
              <a:t/>
            </a:r>
            <a:br>
              <a:rPr lang="en-US" altLang="ja-JP" sz="1200" dirty="0">
                <a:solidFill>
                  <a:schemeClr val="tx1"/>
                </a:solidFill>
              </a:rPr>
            </a:br>
            <a:r>
              <a:rPr lang="ja-JP" altLang="en-US" sz="1200" dirty="0">
                <a:solidFill>
                  <a:schemeClr val="tx1"/>
                </a:solidFill>
              </a:rPr>
              <a:t>自動検出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="" xmlns:a16="http://schemas.microsoft.com/office/drawing/2014/main" id="{C2B5C84C-8864-4B93-ACAE-4A5AFE8A247A}"/>
              </a:ext>
            </a:extLst>
          </p:cNvPr>
          <p:cNvSpPr/>
          <p:nvPr/>
        </p:nvSpPr>
        <p:spPr>
          <a:xfrm>
            <a:off x="8832127" y="4040337"/>
            <a:ext cx="2907342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 typeface="Wingdings" panose="05000000000000000000" pitchFamily="2" charset="2"/>
              <a:buChar char="n"/>
            </a:pPr>
            <a:r>
              <a:rPr kumimoji="1" lang="en-US" altLang="ja-JP" sz="1200" dirty="0">
                <a:solidFill>
                  <a:schemeClr val="tx1"/>
                </a:solidFill>
              </a:rPr>
              <a:t>AI</a:t>
            </a:r>
            <a:r>
              <a:rPr lang="ja-JP" altLang="en-US" sz="1200" dirty="0">
                <a:solidFill>
                  <a:schemeClr val="tx1"/>
                </a:solidFill>
              </a:rPr>
              <a:t>による改善策（基準値含む）の</a:t>
            </a:r>
            <a:r>
              <a:rPr lang="en-US" altLang="ja-JP" sz="1200" dirty="0">
                <a:solidFill>
                  <a:schemeClr val="tx1"/>
                </a:solidFill>
              </a:rPr>
              <a:t/>
            </a:r>
            <a:br>
              <a:rPr lang="en-US" altLang="ja-JP" sz="1200" dirty="0">
                <a:solidFill>
                  <a:schemeClr val="tx1"/>
                </a:solidFill>
              </a:rPr>
            </a:br>
            <a:r>
              <a:rPr lang="ja-JP" altLang="en-US" sz="1200" dirty="0">
                <a:solidFill>
                  <a:schemeClr val="tx1"/>
                </a:solidFill>
              </a:rPr>
              <a:t>提案</a:t>
            </a:r>
            <a:endParaRPr kumimoji="1" lang="ja-JP" altLang="en-US" sz="1200" dirty="0">
              <a:solidFill>
                <a:schemeClr val="tx1"/>
              </a:solidFill>
            </a:endParaRPr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="" xmlns:a16="http://schemas.microsoft.com/office/drawing/2014/main" id="{AF465340-C8EA-4F89-BF71-1E9D7364D237}"/>
              </a:ext>
            </a:extLst>
          </p:cNvPr>
          <p:cNvSpPr/>
          <p:nvPr/>
        </p:nvSpPr>
        <p:spPr>
          <a:xfrm>
            <a:off x="2532127" y="3242841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1-a</a:t>
            </a:r>
            <a:endParaRPr kumimoji="1" lang="ja-JP" altLang="en-US" sz="1400" dirty="0"/>
          </a:p>
        </p:txBody>
      </p:sp>
      <p:sp>
        <p:nvSpPr>
          <p:cNvPr id="22" name="四角形: 角を丸くする 21">
            <a:extLst>
              <a:ext uri="{FF2B5EF4-FFF2-40B4-BE49-F238E27FC236}">
                <a16:creationId xmlns="" xmlns:a16="http://schemas.microsoft.com/office/drawing/2014/main" id="{498DFFE2-B638-4E4A-9686-3FB7038C003C}"/>
              </a:ext>
            </a:extLst>
          </p:cNvPr>
          <p:cNvSpPr/>
          <p:nvPr/>
        </p:nvSpPr>
        <p:spPr>
          <a:xfrm>
            <a:off x="5686565" y="3242841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1-b</a:t>
            </a:r>
            <a:endParaRPr kumimoji="1" lang="ja-JP" altLang="en-US" sz="1400" dirty="0"/>
          </a:p>
        </p:txBody>
      </p:sp>
      <p:sp>
        <p:nvSpPr>
          <p:cNvPr id="23" name="四角形: 角を丸くする 22">
            <a:extLst>
              <a:ext uri="{FF2B5EF4-FFF2-40B4-BE49-F238E27FC236}">
                <a16:creationId xmlns="" xmlns:a16="http://schemas.microsoft.com/office/drawing/2014/main" id="{D207FE2D-2A48-4861-A5A6-8D0522E114F1}"/>
              </a:ext>
            </a:extLst>
          </p:cNvPr>
          <p:cNvSpPr/>
          <p:nvPr/>
        </p:nvSpPr>
        <p:spPr>
          <a:xfrm>
            <a:off x="8832127" y="3242841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1-c</a:t>
            </a:r>
            <a:endParaRPr kumimoji="1" lang="ja-JP" altLang="en-US" sz="1400" dirty="0"/>
          </a:p>
        </p:txBody>
      </p:sp>
      <p:sp>
        <p:nvSpPr>
          <p:cNvPr id="24" name="四角形: 角を丸くする 23">
            <a:extLst>
              <a:ext uri="{FF2B5EF4-FFF2-40B4-BE49-F238E27FC236}">
                <a16:creationId xmlns="" xmlns:a16="http://schemas.microsoft.com/office/drawing/2014/main" id="{41B6AF06-878E-4F18-A3DA-6C7EE1D815B7}"/>
              </a:ext>
            </a:extLst>
          </p:cNvPr>
          <p:cNvSpPr/>
          <p:nvPr/>
        </p:nvSpPr>
        <p:spPr>
          <a:xfrm>
            <a:off x="2532127" y="4040337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dirty="0"/>
              <a:t>2-a</a:t>
            </a:r>
            <a:endParaRPr kumimoji="1" lang="ja-JP" altLang="en-US" sz="1400" dirty="0"/>
          </a:p>
        </p:txBody>
      </p:sp>
      <p:sp>
        <p:nvSpPr>
          <p:cNvPr id="25" name="四角形: 角を丸くする 24">
            <a:extLst>
              <a:ext uri="{FF2B5EF4-FFF2-40B4-BE49-F238E27FC236}">
                <a16:creationId xmlns="" xmlns:a16="http://schemas.microsoft.com/office/drawing/2014/main" id="{F999FE50-B88E-45CB-8A83-78D2E8B04530}"/>
              </a:ext>
            </a:extLst>
          </p:cNvPr>
          <p:cNvSpPr/>
          <p:nvPr/>
        </p:nvSpPr>
        <p:spPr>
          <a:xfrm>
            <a:off x="5686565" y="4040337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/>
              <a:t>2</a:t>
            </a:r>
            <a:r>
              <a:rPr kumimoji="1" lang="en-US" altLang="ja-JP" sz="1400" dirty="0"/>
              <a:t>-b</a:t>
            </a:r>
            <a:endParaRPr kumimoji="1" lang="ja-JP" altLang="en-US" sz="1400" dirty="0"/>
          </a:p>
        </p:txBody>
      </p:sp>
      <p:sp>
        <p:nvSpPr>
          <p:cNvPr id="26" name="四角形: 角を丸くする 25">
            <a:extLst>
              <a:ext uri="{FF2B5EF4-FFF2-40B4-BE49-F238E27FC236}">
                <a16:creationId xmlns="" xmlns:a16="http://schemas.microsoft.com/office/drawing/2014/main" id="{BA50F7F9-1544-4C4F-A846-A55E3A6F437E}"/>
              </a:ext>
            </a:extLst>
          </p:cNvPr>
          <p:cNvSpPr/>
          <p:nvPr/>
        </p:nvSpPr>
        <p:spPr>
          <a:xfrm>
            <a:off x="8832127" y="4040337"/>
            <a:ext cx="504000" cy="144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400" dirty="0"/>
              <a:t>2</a:t>
            </a:r>
            <a:r>
              <a:rPr kumimoji="1" lang="en-US" altLang="ja-JP" sz="1400" dirty="0"/>
              <a:t>-c</a:t>
            </a:r>
            <a:endParaRPr kumimoji="1" lang="ja-JP" altLang="en-US" sz="1400" dirty="0"/>
          </a:p>
        </p:txBody>
      </p:sp>
      <p:sp>
        <p:nvSpPr>
          <p:cNvPr id="42" name="スライド番号プレースホルダー 2">
            <a:extLst>
              <a:ext uri="{FF2B5EF4-FFF2-40B4-BE49-F238E27FC236}">
                <a16:creationId xmlns="" xmlns:a16="http://schemas.microsoft.com/office/drawing/2014/main" id="{B00241DA-2F21-48F2-BD03-EE0D3C28F349}"/>
              </a:ext>
            </a:extLst>
          </p:cNvPr>
          <p:cNvSpPr txBox="1">
            <a:spLocks/>
          </p:cNvSpPr>
          <p:nvPr/>
        </p:nvSpPr>
        <p:spPr>
          <a:xfrm>
            <a:off x="9218843" y="6303391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ja-JP"/>
            </a:defPPr>
            <a:lvl1pPr marL="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D9174BD-B202-D24A-801C-5BEC15A876C3}" type="slidenum">
              <a:rPr lang="ja-JP" altLang="en-US" smtClean="0"/>
              <a:pPr/>
              <a:t>6</a:t>
            </a:fld>
            <a:endParaRPr lang="ja-JP" altLang="en-US"/>
          </a:p>
        </p:txBody>
      </p:sp>
      <p:sp>
        <p:nvSpPr>
          <p:cNvPr id="55" name="正方形/長方形 54">
            <a:extLst>
              <a:ext uri="{FF2B5EF4-FFF2-40B4-BE49-F238E27FC236}">
                <a16:creationId xmlns="" xmlns:a16="http://schemas.microsoft.com/office/drawing/2014/main" id="{CF53269D-57B6-42F0-A7A2-1A843565671A}"/>
              </a:ext>
            </a:extLst>
          </p:cNvPr>
          <p:cNvSpPr/>
          <p:nvPr/>
        </p:nvSpPr>
        <p:spPr>
          <a:xfrm>
            <a:off x="443077" y="4862666"/>
            <a:ext cx="1872192" cy="72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対策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6427749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 smtClean="0"/>
              <a:t>①</a:t>
            </a:r>
            <a:r>
              <a:rPr lang="ja-JP" altLang="en-US" dirty="0" smtClean="0"/>
              <a:t>：大枠で異常の要因</a:t>
            </a:r>
            <a:r>
              <a:rPr kumimoji="1" lang="ja-JP" altLang="en-US" dirty="0" smtClean="0"/>
              <a:t>を</a:t>
            </a:r>
            <a:r>
              <a:rPr kumimoji="1" lang="ja-JP" altLang="en-US" dirty="0" smtClean="0"/>
              <a:t>推定する</a:t>
            </a:r>
            <a:r>
              <a:rPr kumimoji="1" lang="ja-JP" altLang="en-US" dirty="0" smtClean="0"/>
              <a:t>モデル（</a:t>
            </a:r>
            <a:r>
              <a:rPr kumimoji="1" lang="en-US" altLang="ja-JP" dirty="0" smtClean="0"/>
              <a:t>v1</a:t>
            </a:r>
            <a:r>
              <a:rPr kumimoji="1" lang="ja-JP" altLang="en-US" dirty="0"/>
              <a:t>）を開発</a:t>
            </a:r>
            <a:r>
              <a:rPr kumimoji="1" lang="ja-JP" altLang="en-US" dirty="0" smtClean="0"/>
              <a:t>する</a:t>
            </a:r>
            <a:r>
              <a:rPr lang="ja-JP" altLang="en-US" dirty="0" smtClean="0"/>
              <a:t>。詳細な原因追求は人手で行う</a:t>
            </a:r>
            <a:endParaRPr lang="en-US" altLang="ja-JP" dirty="0" smtClean="0"/>
          </a:p>
          <a:p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 どういうケースで異常が発生していたか分かり、</a:t>
            </a:r>
            <a:r>
              <a:rPr kumimoji="1" lang="ja-JP" altLang="en-US" dirty="0" smtClean="0"/>
              <a:t>対策の方向性を検討できる</a:t>
            </a:r>
            <a:endParaRPr kumimoji="1" lang="en-US" altLang="ja-JP" dirty="0" smtClean="0"/>
          </a:p>
          <a:p>
            <a:r>
              <a:rPr lang="en-US" altLang="ja-JP" dirty="0" smtClean="0"/>
              <a:t>②</a:t>
            </a:r>
            <a:r>
              <a:rPr lang="ja-JP" altLang="en-US" dirty="0" smtClean="0"/>
              <a:t>：より詳細に異常の原因を推定するモデル（</a:t>
            </a:r>
            <a:r>
              <a:rPr lang="en-US" altLang="ja-JP" dirty="0" smtClean="0"/>
              <a:t>v2</a:t>
            </a:r>
            <a:r>
              <a:rPr lang="ja-JP" altLang="en-US" dirty="0" smtClean="0"/>
              <a:t>）を開発する</a:t>
            </a:r>
            <a:endParaRPr lang="en-US" altLang="ja-JP" dirty="0" smtClean="0"/>
          </a:p>
          <a:p>
            <a:r>
              <a:rPr lang="ja-JP" altLang="ja-JP" dirty="0"/>
              <a:t>　</a:t>
            </a:r>
            <a:r>
              <a:rPr lang="ja-JP" altLang="en-US" dirty="0" smtClean="0"/>
              <a:t>　</a:t>
            </a:r>
            <a:r>
              <a:rPr lang="en-US" altLang="ja-JP" dirty="0" smtClean="0"/>
              <a:t>→</a:t>
            </a:r>
            <a:r>
              <a:rPr lang="ja-JP" altLang="en-US" dirty="0" smtClean="0"/>
              <a:t> </a:t>
            </a:r>
            <a:r>
              <a:rPr lang="ja-JP" altLang="en-US" dirty="0" smtClean="0"/>
              <a:t>対策に必要な改善条件が分かる？</a:t>
            </a:r>
            <a:endParaRPr lang="en-US" altLang="ja-JP" dirty="0" smtClean="0"/>
          </a:p>
          <a:p>
            <a:endParaRPr kumimoji="1" lang="ja-JP" altLang="en-US" dirty="0" smtClean="0"/>
          </a:p>
          <a:p>
            <a:endParaRPr kumimoji="1" lang="en-US" altLang="ja-JP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ja-JP" dirty="0" smtClean="0"/>
              <a:t>S</a:t>
            </a:r>
            <a:r>
              <a:rPr lang="en-US" altLang="ja-JP" dirty="0" smtClean="0"/>
              <a:t>TEP3</a:t>
            </a:r>
            <a:r>
              <a:rPr kumimoji="1" lang="ja-JP" altLang="en-US" dirty="0" smtClean="0"/>
              <a:t>の</a:t>
            </a:r>
            <a:r>
              <a:rPr kumimoji="1" lang="ja-JP" altLang="en-US" dirty="0"/>
              <a:t>進め方</a:t>
            </a:r>
            <a:r>
              <a:rPr kumimoji="1" lang="ja-JP" altLang="en-US" dirty="0" smtClean="0"/>
              <a:t>（</a:t>
            </a:r>
            <a:r>
              <a:rPr kumimoji="1" lang="ja-JP" altLang="en-US" dirty="0" smtClean="0"/>
              <a:t>イメージ</a:t>
            </a:r>
            <a:r>
              <a:rPr kumimoji="1" lang="ja-JP" altLang="en-US" dirty="0" smtClean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049613" y="6364231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11日 </a:t>
            </a:fld>
            <a:endParaRPr 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611405" y="3987359"/>
            <a:ext cx="1334840" cy="691903"/>
          </a:xfrm>
          <a:prstGeom prst="rect">
            <a:avLst/>
          </a:prstGeom>
          <a:solidFill>
            <a:schemeClr val="accent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在庫変動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3543956" y="2687259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生産変動</a:t>
            </a:r>
            <a:endParaRPr kumimoji="1" lang="en-US" altLang="ja-JP" dirty="0">
              <a:solidFill>
                <a:srgbClr val="333333"/>
              </a:solidFill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3548041" y="3594643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かんばん</a:t>
            </a:r>
            <a:endParaRPr lang="en-US" altLang="ja-JP" dirty="0" smtClean="0">
              <a:solidFill>
                <a:srgbClr val="333333"/>
              </a:solidFill>
            </a:endParaRPr>
          </a:p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増減</a:t>
            </a:r>
            <a:endParaRPr kumimoji="1" lang="en-US" altLang="ja-JP" dirty="0">
              <a:solidFill>
                <a:srgbClr val="333333"/>
              </a:solidFill>
            </a:endParaRPr>
          </a:p>
        </p:txBody>
      </p:sp>
      <p:sp>
        <p:nvSpPr>
          <p:cNvPr id="13" name="正方形/長方形 12"/>
          <p:cNvSpPr/>
          <p:nvPr/>
        </p:nvSpPr>
        <p:spPr>
          <a:xfrm>
            <a:off x="6870097" y="2522349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原因</a:t>
            </a:r>
            <a:r>
              <a:rPr kumimoji="1" lang="en-US" altLang="ja-JP" dirty="0" smtClean="0">
                <a:solidFill>
                  <a:srgbClr val="333333"/>
                </a:solidFill>
              </a:rPr>
              <a:t>1</a:t>
            </a:r>
            <a:endParaRPr kumimoji="1" lang="en-US" altLang="ja-JP" dirty="0">
              <a:solidFill>
                <a:srgbClr val="333333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6864912" y="3481299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原因</a:t>
            </a:r>
            <a:r>
              <a:rPr lang="en-US" altLang="ja-JP" dirty="0" smtClean="0">
                <a:solidFill>
                  <a:srgbClr val="333333"/>
                </a:solidFill>
              </a:rPr>
              <a:t>2</a:t>
            </a:r>
          </a:p>
        </p:txBody>
      </p:sp>
      <p:cxnSp>
        <p:nvCxnSpPr>
          <p:cNvPr id="17" name="カギ線コネクタ 16"/>
          <p:cNvCxnSpPr>
            <a:stCxn id="5" idx="3"/>
            <a:endCxn id="6" idx="1"/>
          </p:cNvCxnSpPr>
          <p:nvPr/>
        </p:nvCxnSpPr>
        <p:spPr>
          <a:xfrm flipV="1">
            <a:off x="1946245" y="3033211"/>
            <a:ext cx="1597711" cy="1300100"/>
          </a:xfrm>
          <a:prstGeom prst="bentConnector3">
            <a:avLst>
              <a:gd name="adj1" fmla="val 22677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カギ線コネクタ 25"/>
          <p:cNvCxnSpPr>
            <a:stCxn id="6" idx="3"/>
            <a:endCxn id="13" idx="1"/>
          </p:cNvCxnSpPr>
          <p:nvPr/>
        </p:nvCxnSpPr>
        <p:spPr>
          <a:xfrm flipV="1">
            <a:off x="4878796" y="2868301"/>
            <a:ext cx="1991301" cy="164910"/>
          </a:xfrm>
          <a:prstGeom prst="bentConnector3">
            <a:avLst>
              <a:gd name="adj1" fmla="val 55314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カギ線コネクタ 29"/>
          <p:cNvCxnSpPr>
            <a:stCxn id="6" idx="3"/>
            <a:endCxn id="15" idx="1"/>
          </p:cNvCxnSpPr>
          <p:nvPr/>
        </p:nvCxnSpPr>
        <p:spPr>
          <a:xfrm>
            <a:off x="4878796" y="3033211"/>
            <a:ext cx="1986116" cy="794040"/>
          </a:xfrm>
          <a:prstGeom prst="bentConnector3">
            <a:avLst>
              <a:gd name="adj1" fmla="val 55328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/>
          <p:cNvCxnSpPr>
            <a:cxnSpLocks/>
          </p:cNvCxnSpPr>
          <p:nvPr/>
        </p:nvCxnSpPr>
        <p:spPr>
          <a:xfrm>
            <a:off x="2549815" y="5221584"/>
            <a:ext cx="3611546" cy="2369"/>
          </a:xfrm>
          <a:prstGeom prst="straightConnector1">
            <a:avLst/>
          </a:prstGeom>
          <a:ln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/>
          <p:cNvCxnSpPr/>
          <p:nvPr/>
        </p:nvCxnSpPr>
        <p:spPr>
          <a:xfrm flipV="1">
            <a:off x="6338963" y="5199313"/>
            <a:ext cx="4257312" cy="24752"/>
          </a:xfrm>
          <a:prstGeom prst="straightConnector1">
            <a:avLst/>
          </a:prstGeom>
          <a:ln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/>
          <p:cNvSpPr/>
          <p:nvPr/>
        </p:nvSpPr>
        <p:spPr>
          <a:xfrm>
            <a:off x="6350809" y="5414408"/>
            <a:ext cx="4232237" cy="914400"/>
          </a:xfrm>
          <a:prstGeom prst="rect">
            <a:avLst/>
          </a:prstGeom>
          <a:solidFill>
            <a:srgbClr val="FFFFFF"/>
          </a:solidFill>
          <a:ln>
            <a:solidFill>
              <a:srgbClr val="33333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 dirty="0" smtClean="0">
                <a:solidFill>
                  <a:srgbClr val="008000"/>
                </a:solidFill>
              </a:rPr>
              <a:t>要因</a:t>
            </a:r>
            <a:r>
              <a:rPr kumimoji="1" lang="ja-JP" altLang="en-US" b="1" dirty="0" smtClean="0">
                <a:solidFill>
                  <a:srgbClr val="008000"/>
                </a:solidFill>
              </a:rPr>
              <a:t>の絞り込み</a:t>
            </a:r>
            <a:r>
              <a:rPr kumimoji="1" lang="ja-JP" altLang="en-US" b="1" dirty="0" smtClean="0">
                <a:solidFill>
                  <a:srgbClr val="008000"/>
                </a:solidFill>
              </a:rPr>
              <a:t>ヒト</a:t>
            </a:r>
            <a:r>
              <a:rPr lang="ja-JP" altLang="en-US" b="1" dirty="0" smtClean="0">
                <a:solidFill>
                  <a:srgbClr val="008000"/>
                </a:solidFill>
              </a:rPr>
              <a:t>が</a:t>
            </a:r>
            <a:r>
              <a:rPr lang="ja-JP" altLang="en-US" b="1" dirty="0" smtClean="0">
                <a:solidFill>
                  <a:srgbClr val="008000"/>
                </a:solidFill>
              </a:rPr>
              <a:t>行う</a:t>
            </a:r>
            <a:endParaRPr kumimoji="1" lang="ja-JP" altLang="en-US" b="1" dirty="0">
              <a:solidFill>
                <a:srgbClr val="008000"/>
              </a:solidFill>
            </a:endParaRPr>
          </a:p>
        </p:txBody>
      </p:sp>
      <p:sp>
        <p:nvSpPr>
          <p:cNvPr id="45" name="正方形/長方形 44"/>
          <p:cNvSpPr/>
          <p:nvPr/>
        </p:nvSpPr>
        <p:spPr>
          <a:xfrm>
            <a:off x="2557732" y="5401178"/>
            <a:ext cx="3580433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異常の</a:t>
            </a:r>
            <a:r>
              <a:rPr lang="ja-JP" alt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種類</a:t>
            </a:r>
            <a:r>
              <a:rPr lang="ja-JP" alt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を</a:t>
            </a:r>
            <a:r>
              <a:rPr lang="en-US" altLang="ja-JP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AI</a:t>
            </a:r>
            <a:r>
              <a:rPr lang="ja-JP" altLang="en-US" b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で推定する</a:t>
            </a:r>
            <a:endParaRPr kumimoji="1" lang="ja-JP" altLang="en-US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="" xmlns:a16="http://schemas.microsoft.com/office/drawing/2014/main" id="{2BA0FCE5-4CC9-4334-BE8A-392250B6B381}"/>
              </a:ext>
            </a:extLst>
          </p:cNvPr>
          <p:cNvSpPr/>
          <p:nvPr/>
        </p:nvSpPr>
        <p:spPr>
          <a:xfrm>
            <a:off x="2592846" y="2308026"/>
            <a:ext cx="3201371" cy="273252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="" xmlns:a16="http://schemas.microsoft.com/office/drawing/2014/main" id="{2BA0FCE5-4CC9-4334-BE8A-392250B6B381}"/>
              </a:ext>
            </a:extLst>
          </p:cNvPr>
          <p:cNvSpPr/>
          <p:nvPr/>
        </p:nvSpPr>
        <p:spPr>
          <a:xfrm>
            <a:off x="6361283" y="2301668"/>
            <a:ext cx="4208534" cy="2732529"/>
          </a:xfrm>
          <a:prstGeom prst="rect">
            <a:avLst/>
          </a:prstGeom>
          <a:noFill/>
          <a:ln>
            <a:solidFill>
              <a:srgbClr val="008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/>
          <p:cNvSpPr/>
          <p:nvPr/>
        </p:nvSpPr>
        <p:spPr>
          <a:xfrm>
            <a:off x="8914217" y="2529221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原因</a:t>
            </a:r>
            <a:r>
              <a:rPr kumimoji="1" lang="en-US" altLang="ja-JP" dirty="0" smtClean="0">
                <a:solidFill>
                  <a:srgbClr val="333333"/>
                </a:solidFill>
              </a:rPr>
              <a:t>1</a:t>
            </a:r>
            <a:endParaRPr kumimoji="1" lang="en-US" altLang="ja-JP" dirty="0">
              <a:solidFill>
                <a:srgbClr val="333333"/>
              </a:solidFill>
            </a:endParaRPr>
          </a:p>
        </p:txBody>
      </p:sp>
      <p:sp>
        <p:nvSpPr>
          <p:cNvPr id="69" name="正方形/長方形 68"/>
          <p:cNvSpPr/>
          <p:nvPr/>
        </p:nvSpPr>
        <p:spPr>
          <a:xfrm>
            <a:off x="8914216" y="3481767"/>
            <a:ext cx="1334840" cy="691903"/>
          </a:xfrm>
          <a:prstGeom prst="rect">
            <a:avLst/>
          </a:prstGeom>
          <a:solidFill>
            <a:srgbClr val="BFC6DC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rgbClr val="333333"/>
                </a:solidFill>
              </a:rPr>
              <a:t>原因</a:t>
            </a:r>
            <a:r>
              <a:rPr lang="en-US" altLang="ja-JP" dirty="0">
                <a:solidFill>
                  <a:srgbClr val="333333"/>
                </a:solidFill>
              </a:rPr>
              <a:t>2</a:t>
            </a:r>
            <a:endParaRPr kumimoji="1" lang="en-US" altLang="ja-JP" dirty="0">
              <a:solidFill>
                <a:srgbClr val="333333"/>
              </a:solidFill>
            </a:endParaRPr>
          </a:p>
        </p:txBody>
      </p:sp>
      <p:cxnSp>
        <p:nvCxnSpPr>
          <p:cNvPr id="70" name="カギ線コネクタ 69"/>
          <p:cNvCxnSpPr>
            <a:stCxn id="13" idx="3"/>
            <a:endCxn id="69" idx="1"/>
          </p:cNvCxnSpPr>
          <p:nvPr/>
        </p:nvCxnSpPr>
        <p:spPr>
          <a:xfrm>
            <a:off x="8204937" y="2868301"/>
            <a:ext cx="709279" cy="959418"/>
          </a:xfrm>
          <a:prstGeom prst="bentConnector3">
            <a:avLst>
              <a:gd name="adj1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/>
          <p:cNvCxnSpPr>
            <a:stCxn id="13" idx="3"/>
            <a:endCxn id="68" idx="1"/>
          </p:cNvCxnSpPr>
          <p:nvPr/>
        </p:nvCxnSpPr>
        <p:spPr>
          <a:xfrm>
            <a:off x="8204937" y="2868301"/>
            <a:ext cx="709280" cy="687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39256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モデル</a:t>
            </a:r>
            <a:r>
              <a:rPr kumimoji="1" lang="en-US" altLang="ja-JP" dirty="0"/>
              <a:t>v1</a:t>
            </a:r>
            <a:r>
              <a:rPr kumimoji="1" lang="ja-JP" altLang="en-US" dirty="0"/>
              <a:t>のアウトプットイメージ（案）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2764417" y="1682901"/>
            <a:ext cx="6317938" cy="349219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絵を書く </a:t>
            </a:r>
          </a:p>
        </p:txBody>
      </p:sp>
    </p:spTree>
    <p:extLst>
      <p:ext uri="{BB962C8B-B14F-4D97-AF65-F5344CB8AC3E}">
        <p14:creationId xmlns:p14="http://schemas.microsoft.com/office/powerpoint/2010/main" val="148816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ja-JP" altLang="en-US" dirty="0"/>
              <a:t>要因解析モデル</a:t>
            </a:r>
            <a:r>
              <a:rPr lang="en-US" altLang="ja-JP" dirty="0"/>
              <a:t>v1</a:t>
            </a:r>
            <a:r>
              <a:rPr lang="ja-JP" altLang="en-US" dirty="0"/>
              <a:t>のスケジュール案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2024年 3月 10日 </a:t>
            </a:fld>
            <a:endParaRPr lang="en-US" dirty="0"/>
          </a:p>
        </p:txBody>
      </p:sp>
      <p:graphicFrame>
        <p:nvGraphicFramePr>
          <p:cNvPr id="5" name="表 5">
            <a:extLst>
              <a:ext uri="{FF2B5EF4-FFF2-40B4-BE49-F238E27FC236}">
                <a16:creationId xmlns="" xmlns:a16="http://schemas.microsoft.com/office/drawing/2014/main" id="{8BBBF3F0-546C-40B0-8324-E7D478E8D8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113141"/>
              </p:ext>
            </p:extLst>
          </p:nvPr>
        </p:nvGraphicFramePr>
        <p:xfrm>
          <a:off x="446157" y="767395"/>
          <a:ext cx="11338473" cy="56375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141">
                  <a:extLst>
                    <a:ext uri="{9D8B030D-6E8A-4147-A177-3AD203B41FA5}">
                      <a16:colId xmlns="" xmlns:a16="http://schemas.microsoft.com/office/drawing/2014/main" val="2583267303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3070521294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1137957608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2441301022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3444610870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1503429870"/>
                    </a:ext>
                  </a:extLst>
                </a:gridCol>
                <a:gridCol w="1620222">
                  <a:extLst>
                    <a:ext uri="{9D8B030D-6E8A-4147-A177-3AD203B41FA5}">
                      <a16:colId xmlns="" xmlns:a16="http://schemas.microsoft.com/office/drawing/2014/main" val="2838951524"/>
                    </a:ext>
                  </a:extLst>
                </a:gridCol>
              </a:tblGrid>
              <a:tr h="805371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3/11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3/18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3/24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12148066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要因の洗い出し</a:t>
                      </a:r>
                      <a:r>
                        <a:rPr kumimoji="1" lang="ja-JP" altLang="en-US" dirty="0">
                          <a:solidFill>
                            <a:srgbClr val="FF0000"/>
                          </a:solidFill>
                        </a:rPr>
                        <a:t>（今日）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23435343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要因決め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05049228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アウトプットイメージ確認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105451266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要件定義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83712051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アウトプット確認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05390613"/>
                  </a:ext>
                </a:extLst>
              </a:tr>
              <a:tr h="805371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97571220"/>
                  </a:ext>
                </a:extLst>
              </a:tr>
            </a:tbl>
          </a:graphicData>
        </a:graphic>
      </p:graphicFrame>
      <p:sp>
        <p:nvSpPr>
          <p:cNvPr id="6" name="矢印: 右 5">
            <a:extLst>
              <a:ext uri="{FF2B5EF4-FFF2-40B4-BE49-F238E27FC236}">
                <a16:creationId xmlns="" xmlns:a16="http://schemas.microsoft.com/office/drawing/2014/main" id="{BCCE6AF6-A95D-4109-884F-D1B0CCCDE537}"/>
              </a:ext>
            </a:extLst>
          </p:cNvPr>
          <p:cNvSpPr/>
          <p:nvPr/>
        </p:nvSpPr>
        <p:spPr>
          <a:xfrm>
            <a:off x="3667874" y="2490918"/>
            <a:ext cx="1654139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矢印: 右 6">
            <a:extLst>
              <a:ext uri="{FF2B5EF4-FFF2-40B4-BE49-F238E27FC236}">
                <a16:creationId xmlns="" xmlns:a16="http://schemas.microsoft.com/office/drawing/2014/main" id="{D1750E27-EE34-4AF9-9BEB-007187EA26B3}"/>
              </a:ext>
            </a:extLst>
          </p:cNvPr>
          <p:cNvSpPr/>
          <p:nvPr/>
        </p:nvSpPr>
        <p:spPr>
          <a:xfrm>
            <a:off x="2135311" y="1703798"/>
            <a:ext cx="153256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矢印: 右 7">
            <a:extLst>
              <a:ext uri="{FF2B5EF4-FFF2-40B4-BE49-F238E27FC236}">
                <a16:creationId xmlns="" xmlns:a16="http://schemas.microsoft.com/office/drawing/2014/main" id="{D3254D97-FA76-40A5-A53A-24BBF29B8D14}"/>
              </a:ext>
            </a:extLst>
          </p:cNvPr>
          <p:cNvSpPr/>
          <p:nvPr/>
        </p:nvSpPr>
        <p:spPr>
          <a:xfrm>
            <a:off x="5322013" y="3343877"/>
            <a:ext cx="1640387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矢印: 右 8">
            <a:extLst>
              <a:ext uri="{FF2B5EF4-FFF2-40B4-BE49-F238E27FC236}">
                <a16:creationId xmlns="" xmlns:a16="http://schemas.microsoft.com/office/drawing/2014/main" id="{51BA40D1-DC91-4721-B2E3-4B018353DC74}"/>
              </a:ext>
            </a:extLst>
          </p:cNvPr>
          <p:cNvSpPr/>
          <p:nvPr/>
        </p:nvSpPr>
        <p:spPr>
          <a:xfrm>
            <a:off x="6962400" y="4196836"/>
            <a:ext cx="3198742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="" xmlns:a16="http://schemas.microsoft.com/office/drawing/2014/main" id="{308CA2A6-DE61-4A0A-BD55-C14332B16923}"/>
              </a:ext>
            </a:extLst>
          </p:cNvPr>
          <p:cNvSpPr/>
          <p:nvPr/>
        </p:nvSpPr>
        <p:spPr>
          <a:xfrm>
            <a:off x="10185260" y="4914315"/>
            <a:ext cx="1599370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="" xmlns:a16="http://schemas.microsoft.com/office/drawing/2014/main" id="{CB6040D7-E7CD-496C-9755-18F5E5FF9753}"/>
              </a:ext>
            </a:extLst>
          </p:cNvPr>
          <p:cNvSpPr txBox="1"/>
          <p:nvPr/>
        </p:nvSpPr>
        <p:spPr>
          <a:xfrm>
            <a:off x="2257187" y="2188430"/>
            <a:ext cx="1129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</a:rPr>
              <a:t>打合せ➀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="" xmlns:a16="http://schemas.microsoft.com/office/drawing/2014/main" id="{2126A5C4-34A0-470E-B5D7-BF365A142997}"/>
              </a:ext>
            </a:extLst>
          </p:cNvPr>
          <p:cNvSpPr txBox="1"/>
          <p:nvPr/>
        </p:nvSpPr>
        <p:spPr>
          <a:xfrm>
            <a:off x="5549282" y="3827504"/>
            <a:ext cx="1129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</a:rPr>
              <a:t>打合せ➁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="" xmlns:a16="http://schemas.microsoft.com/office/drawing/2014/main" id="{9F38815B-EFA6-4AA7-A123-3258029A5741}"/>
              </a:ext>
            </a:extLst>
          </p:cNvPr>
          <p:cNvSpPr txBox="1"/>
          <p:nvPr/>
        </p:nvSpPr>
        <p:spPr>
          <a:xfrm>
            <a:off x="10420374" y="5398947"/>
            <a:ext cx="11291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</a:rPr>
              <a:t>打合せ➂</a:t>
            </a:r>
          </a:p>
        </p:txBody>
      </p:sp>
    </p:spTree>
    <p:extLst>
      <p:ext uri="{BB962C8B-B14F-4D97-AF65-F5344CB8AC3E}">
        <p14:creationId xmlns:p14="http://schemas.microsoft.com/office/powerpoint/2010/main" val="92893678"/>
      </p:ext>
    </p:extLst>
  </p:cSld>
  <p:clrMapOvr>
    <a:masterClrMapping/>
  </p:clrMapOvr>
</p:sld>
</file>

<file path=ppt/theme/theme1.xml><?xml version="1.0" encoding="utf-8"?>
<a:theme xmlns:a="http://schemas.openxmlformats.org/drawingml/2006/main" name="アイシンwide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アイシンwide" id="{9719132A-AE96-4650-9969-4ACCCCDBC9C1}" vid="{AC6CE65C-E27A-4279-9449-0AF11FFDAE82}"/>
    </a:ext>
  </a:extLst>
</a:theme>
</file>

<file path=ppt/theme/theme2.xml><?xml version="1.0" encoding="utf-8"?>
<a:theme xmlns:a="http://schemas.openxmlformats.org/drawingml/2006/main" name="最終頁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ISINフォーマット_wide.potx" id="{E6ED6B68-B8AB-4240-B5BF-953200F140CE}" vid="{8E07004A-0D74-49DA-BAAA-7DE141297473}"/>
    </a:ext>
  </a:extLst>
</a:theme>
</file>

<file path=ppt/theme/theme3.xml><?xml version="1.0" encoding="utf-8"?>
<a:theme xmlns:a="http://schemas.openxmlformats.org/drawingml/2006/main" name="内容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ISINフォーマット_wide.potx" id="{E6ED6B68-B8AB-4240-B5BF-953200F140CE}" vid="{4B783BF8-DEA1-4518-93B8-7E4A5AC19B3A}"/>
    </a:ext>
  </a:extLst>
</a:theme>
</file>

<file path=ppt/theme/theme4.xml><?xml version="1.0" encoding="utf-8"?>
<a:theme xmlns:a="http://schemas.openxmlformats.org/drawingml/2006/main" name="内容［関係社外秘］">
  <a:themeElements>
    <a:clrScheme name="AISIN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4BBCFF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A4(AISIN)_関係社外秘.pptx" id="{0E61A696-DCC7-41FA-B91C-DE2E6FD3D105}" vid="{88604F16-AB26-4E05-98EE-030EE2A46DF3}"/>
    </a:ext>
  </a:extLst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5992</TotalTime>
  <Words>785</Words>
  <Application>Microsoft Macintosh PowerPoint</Application>
  <PresentationFormat>ユーザー設定</PresentationFormat>
  <Paragraphs>211</Paragraphs>
  <Slides>14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4</vt:i4>
      </vt:variant>
      <vt:variant>
        <vt:lpstr>スライド タイトル</vt:lpstr>
      </vt:variant>
      <vt:variant>
        <vt:i4>14</vt:i4>
      </vt:variant>
    </vt:vector>
  </HeadingPairs>
  <TitlesOfParts>
    <vt:vector size="18" baseType="lpstr">
      <vt:lpstr>アイシンwide</vt:lpstr>
      <vt:lpstr>最終頁</vt:lpstr>
      <vt:lpstr>内容</vt:lpstr>
      <vt:lpstr>内容［関係社外秘］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アイシン精機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Toyomaru Koji／豊丸　弘爾／AI</dc:creator>
  <cp:lastModifiedBy>sasaoka</cp:lastModifiedBy>
  <cp:revision>175</cp:revision>
  <dcterms:created xsi:type="dcterms:W3CDTF">2022-01-19T01:36:44Z</dcterms:created>
  <dcterms:modified xsi:type="dcterms:W3CDTF">2024-03-10T16:41:03Z</dcterms:modified>
</cp:coreProperties>
</file>